
<file path=[Content_Types].xml><?xml version="1.0" encoding="utf-8"?>
<Types xmlns="http://schemas.openxmlformats.org/package/2006/content-types">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27"/>
  </p:notesMasterIdLst>
  <p:sldIdLst>
    <p:sldId id="354" r:id="rId2"/>
    <p:sldId id="356" r:id="rId3"/>
    <p:sldId id="357" r:id="rId4"/>
    <p:sldId id="351" r:id="rId5"/>
    <p:sldId id="353" r:id="rId6"/>
    <p:sldId id="358" r:id="rId7"/>
    <p:sldId id="330" r:id="rId8"/>
    <p:sldId id="258" r:id="rId9"/>
    <p:sldId id="350" r:id="rId10"/>
    <p:sldId id="352" r:id="rId11"/>
    <p:sldId id="348" r:id="rId12"/>
    <p:sldId id="283" r:id="rId13"/>
    <p:sldId id="257" r:id="rId14"/>
    <p:sldId id="355" r:id="rId15"/>
    <p:sldId id="344" r:id="rId16"/>
    <p:sldId id="298" r:id="rId17"/>
    <p:sldId id="300" r:id="rId18"/>
    <p:sldId id="342" r:id="rId19"/>
    <p:sldId id="343" r:id="rId20"/>
    <p:sldId id="326" r:id="rId21"/>
    <p:sldId id="327" r:id="rId22"/>
    <p:sldId id="320" r:id="rId23"/>
    <p:sldId id="274" r:id="rId24"/>
    <p:sldId id="319" r:id="rId25"/>
    <p:sldId id="345"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0250"/>
    <p:restoredTop sz="78292"/>
  </p:normalViewPr>
  <p:slideViewPr>
    <p:cSldViewPr snapToGrid="0">
      <p:cViewPr varScale="1">
        <p:scale>
          <a:sx n="63" d="100"/>
          <a:sy n="63" d="100"/>
        </p:scale>
        <p:origin x="184" y="6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7612EC-C992-434A-AD68-1E46720CF7B4}"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4F89662B-2BB9-4142-8103-C0DCFD943128}">
      <dgm:prSet/>
      <dgm:spPr/>
      <dgm:t>
        <a:bodyPr/>
        <a:lstStyle/>
        <a:p>
          <a:r>
            <a:rPr lang="en-US" dirty="0"/>
            <a:t>In practice, the managerial university </a:t>
          </a:r>
        </a:p>
      </dgm:t>
    </dgm:pt>
    <dgm:pt modelId="{6F7B4A4B-15AF-4BF6-A247-2BE95D53EEBF}" type="parTrans" cxnId="{0625BBA0-E54F-4789-A51F-68F170CA64AB}">
      <dgm:prSet/>
      <dgm:spPr/>
      <dgm:t>
        <a:bodyPr/>
        <a:lstStyle/>
        <a:p>
          <a:endParaRPr lang="en-US"/>
        </a:p>
      </dgm:t>
    </dgm:pt>
    <dgm:pt modelId="{602F36C1-7A7C-47B1-86F5-49BC134C01E1}" type="sibTrans" cxnId="{0625BBA0-E54F-4789-A51F-68F170CA64AB}">
      <dgm:prSet/>
      <dgm:spPr/>
      <dgm:t>
        <a:bodyPr/>
        <a:lstStyle/>
        <a:p>
          <a:endParaRPr lang="en-US"/>
        </a:p>
      </dgm:t>
    </dgm:pt>
    <dgm:pt modelId="{C7461F32-C207-4FE4-8535-5CF56B61D4F2}">
      <dgm:prSet/>
      <dgm:spPr/>
      <dgm:t>
        <a:bodyPr/>
        <a:lstStyle/>
        <a:p>
          <a:pPr marL="0" lvl="1" indent="0" defTabSz="977900">
            <a:lnSpc>
              <a:spcPct val="90000"/>
            </a:lnSpc>
            <a:spcBef>
              <a:spcPct val="0"/>
            </a:spcBef>
            <a:spcAft>
              <a:spcPct val="15000"/>
            </a:spcAft>
            <a:buFont typeface="Arial" panose="020B0604020202020204" pitchFamily="34" charset="0"/>
            <a:buChar char="•"/>
          </a:pPr>
          <a:r>
            <a:rPr lang="en-US" dirty="0"/>
            <a:t>Is dominated by top-down managerialism focused on external accountabilities aimed at compliance, revenue raising, productivity and efficiency.</a:t>
          </a:r>
        </a:p>
      </dgm:t>
    </dgm:pt>
    <dgm:pt modelId="{04A01DE0-DD52-4C16-97E5-DC2F7396115E}" type="parTrans" cxnId="{C583844E-F96E-4D72-98EB-A22B2FD7D8DD}">
      <dgm:prSet/>
      <dgm:spPr/>
      <dgm:t>
        <a:bodyPr/>
        <a:lstStyle/>
        <a:p>
          <a:endParaRPr lang="en-US"/>
        </a:p>
      </dgm:t>
    </dgm:pt>
    <dgm:pt modelId="{ED5031F5-D043-4B76-9AC0-5A5C4F47C603}" type="sibTrans" cxnId="{C583844E-F96E-4D72-98EB-A22B2FD7D8DD}">
      <dgm:prSet/>
      <dgm:spPr/>
      <dgm:t>
        <a:bodyPr/>
        <a:lstStyle/>
        <a:p>
          <a:endParaRPr lang="en-US"/>
        </a:p>
      </dgm:t>
    </dgm:pt>
    <dgm:pt modelId="{671D7D09-8F11-D44D-A25F-0A1569213E92}">
      <dgm:prSet/>
      <dgm:spPr/>
      <dgm:t>
        <a:bodyPr/>
        <a:lstStyle/>
        <a:p>
          <a:pPr marL="144000" lvl="1" indent="0" defTabSz="977900">
            <a:lnSpc>
              <a:spcPct val="90000"/>
            </a:lnSpc>
            <a:spcBef>
              <a:spcPct val="0"/>
            </a:spcBef>
            <a:spcAft>
              <a:spcPct val="15000"/>
            </a:spcAft>
          </a:pPr>
          <a:r>
            <a:rPr lang="en-US" dirty="0"/>
            <a:t>Valuing only instrumental outcomes of academic work (e.g.,  impact and productivity agendas) that distort what counts as scholarship (Jolly, 2005; Kidd et al. 2021)</a:t>
          </a:r>
        </a:p>
      </dgm:t>
    </dgm:pt>
    <dgm:pt modelId="{5AAB89CB-FB95-3A4C-AD07-FCE16AC4AA40}" type="parTrans" cxnId="{EC54D385-0B2A-674A-930E-E3080DDE4B90}">
      <dgm:prSet/>
      <dgm:spPr/>
      <dgm:t>
        <a:bodyPr/>
        <a:lstStyle/>
        <a:p>
          <a:endParaRPr lang="en-GB"/>
        </a:p>
      </dgm:t>
    </dgm:pt>
    <dgm:pt modelId="{77B18F69-47CB-C44B-BD30-164B2F00C9CE}" type="sibTrans" cxnId="{EC54D385-0B2A-674A-930E-E3080DDE4B90}">
      <dgm:prSet/>
      <dgm:spPr/>
      <dgm:t>
        <a:bodyPr/>
        <a:lstStyle/>
        <a:p>
          <a:endParaRPr lang="en-GB"/>
        </a:p>
      </dgm:t>
    </dgm:pt>
    <dgm:pt modelId="{CD0A4ABA-89E2-8B4F-BE43-1F7EA01ABF79}">
      <dgm:prSet/>
      <dgm:spPr/>
      <dgm:t>
        <a:bodyPr/>
        <a:lstStyle/>
        <a:p>
          <a:pPr marL="144000" lvl="1" indent="0" defTabSz="977900">
            <a:lnSpc>
              <a:spcPct val="90000"/>
            </a:lnSpc>
            <a:spcBef>
              <a:spcPct val="0"/>
            </a:spcBef>
            <a:spcAft>
              <a:spcPct val="15000"/>
            </a:spcAft>
          </a:pPr>
          <a:r>
            <a:rPr lang="en-US" dirty="0"/>
            <a:t>Subordinating academic leadership (Rowlands, 2015; TEQSA,  Yielder &amp; Codling, )</a:t>
          </a:r>
        </a:p>
      </dgm:t>
    </dgm:pt>
    <dgm:pt modelId="{A82F79E3-9621-0149-A5AC-F81DF83ED292}" type="parTrans" cxnId="{3012892C-75E0-B040-90EF-E4F0772F8983}">
      <dgm:prSet/>
      <dgm:spPr/>
      <dgm:t>
        <a:bodyPr/>
        <a:lstStyle/>
        <a:p>
          <a:endParaRPr lang="en-GB"/>
        </a:p>
      </dgm:t>
    </dgm:pt>
    <dgm:pt modelId="{76480B58-98B2-044B-A60F-9165359B11B8}" type="sibTrans" cxnId="{3012892C-75E0-B040-90EF-E4F0772F8983}">
      <dgm:prSet/>
      <dgm:spPr/>
      <dgm:t>
        <a:bodyPr/>
        <a:lstStyle/>
        <a:p>
          <a:endParaRPr lang="en-GB"/>
        </a:p>
      </dgm:t>
    </dgm:pt>
    <dgm:pt modelId="{8E075F82-D254-1741-8542-4EA1CCBB5B69}">
      <dgm:prSet/>
      <dgm:spPr/>
      <dgm:t>
        <a:bodyPr/>
        <a:lstStyle/>
        <a:p>
          <a:pPr marL="144000" lvl="1" indent="0" defTabSz="977900">
            <a:lnSpc>
              <a:spcPct val="90000"/>
            </a:lnSpc>
            <a:spcBef>
              <a:spcPct val="0"/>
            </a:spcBef>
            <a:spcAft>
              <a:spcPct val="15000"/>
            </a:spcAft>
          </a:pPr>
          <a:r>
            <a:rPr lang="en-US" dirty="0"/>
            <a:t>Overriding social goals of university (Carnegie, 2022)</a:t>
          </a:r>
        </a:p>
      </dgm:t>
    </dgm:pt>
    <dgm:pt modelId="{11A2CE3D-9E23-E247-BF28-B415FB2AB5BD}" type="parTrans" cxnId="{6C6289E6-FE3F-D748-A4A7-863552A4D104}">
      <dgm:prSet/>
      <dgm:spPr/>
      <dgm:t>
        <a:bodyPr/>
        <a:lstStyle/>
        <a:p>
          <a:endParaRPr lang="en-GB"/>
        </a:p>
      </dgm:t>
    </dgm:pt>
    <dgm:pt modelId="{BB774497-64DE-3A41-8009-A33EEB23DE05}" type="sibTrans" cxnId="{6C6289E6-FE3F-D748-A4A7-863552A4D104}">
      <dgm:prSet/>
      <dgm:spPr/>
      <dgm:t>
        <a:bodyPr/>
        <a:lstStyle/>
        <a:p>
          <a:endParaRPr lang="en-GB"/>
        </a:p>
      </dgm:t>
    </dgm:pt>
    <dgm:pt modelId="{F0530276-10A4-154C-9274-CD7EC3C37C11}">
      <dgm:prSet/>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This fundamentally undermines effectiveness by:</a:t>
          </a:r>
        </a:p>
      </dgm:t>
    </dgm:pt>
    <dgm:pt modelId="{A7D9770C-B5D7-1D42-936F-6DBD177EBF26}" type="parTrans" cxnId="{24EE84D3-B023-654E-B1E1-FC6DCC802096}">
      <dgm:prSet/>
      <dgm:spPr/>
      <dgm:t>
        <a:bodyPr/>
        <a:lstStyle/>
        <a:p>
          <a:endParaRPr lang="en-GB"/>
        </a:p>
      </dgm:t>
    </dgm:pt>
    <dgm:pt modelId="{ABB85FC2-85A8-F640-86C6-DCE12E09881C}" type="sibTrans" cxnId="{24EE84D3-B023-654E-B1E1-FC6DCC802096}">
      <dgm:prSet/>
      <dgm:spPr/>
      <dgm:t>
        <a:bodyPr/>
        <a:lstStyle/>
        <a:p>
          <a:endParaRPr lang="en-GB"/>
        </a:p>
      </dgm:t>
    </dgm:pt>
    <dgm:pt modelId="{456F41B8-E6A9-5C4D-A516-3EE522A8501D}">
      <dgm:prSet/>
      <dgm:spPr/>
      <dgm:t>
        <a:bodyPr/>
        <a:lstStyle/>
        <a:p>
          <a:pPr marL="144000" lvl="1" indent="0" defTabSz="977900">
            <a:lnSpc>
              <a:spcPct val="90000"/>
            </a:lnSpc>
            <a:spcBef>
              <a:spcPct val="0"/>
            </a:spcBef>
            <a:spcAft>
              <a:spcPct val="15000"/>
            </a:spcAft>
          </a:pPr>
          <a:r>
            <a:rPr lang="en-AU" dirty="0">
              <a:latin typeface="Calibri" panose="020F0502020204030204" pitchFamily="34" charset="0"/>
              <a:ea typeface="Calibri" panose="020F0502020204030204" pitchFamily="34" charset="0"/>
              <a:cs typeface="Times New Roman" panose="02020603050405020304" pitchFamily="18" charset="0"/>
            </a:rPr>
            <a:t>Devaluing p</a:t>
          </a:r>
          <a:r>
            <a:rPr lang="en-AU" dirty="0">
              <a:effectLst/>
              <a:latin typeface="Calibri" panose="020F0502020204030204" pitchFamily="34" charset="0"/>
              <a:ea typeface="Calibri" panose="020F0502020204030204" pitchFamily="34" charset="0"/>
              <a:cs typeface="Times New Roman" panose="02020603050405020304" pitchFamily="18" charset="0"/>
            </a:rPr>
            <a:t>rofessional obligations that go beyond the institution, government or vested interest are devalued (Carnegie, 2022)</a:t>
          </a:r>
          <a:endParaRPr lang="en-US" dirty="0"/>
        </a:p>
      </dgm:t>
    </dgm:pt>
    <dgm:pt modelId="{82021EAE-6BF1-2E48-A6A3-F6DD18BDF66D}" type="parTrans" cxnId="{54817BEF-9327-224D-854F-A87D854866BA}">
      <dgm:prSet/>
      <dgm:spPr/>
    </dgm:pt>
    <dgm:pt modelId="{343B86B1-7FF0-004F-8FA4-5648B1633706}" type="sibTrans" cxnId="{54817BEF-9327-224D-854F-A87D854866BA}">
      <dgm:prSet/>
      <dgm:spPr/>
    </dgm:pt>
    <dgm:pt modelId="{60F45F6B-FB07-2440-AAA0-46C66A30A67C}">
      <dgm:prSet/>
      <dgm:spPr/>
      <dgm:t>
        <a:bodyPr/>
        <a:lstStyle/>
        <a:p>
          <a:pPr marL="14400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dirty="0">
              <a:latin typeface="Calibri" panose="020F0502020204030204" pitchFamily="34" charset="0"/>
              <a:ea typeface="Calibri" panose="020F0502020204030204" pitchFamily="34" charset="0"/>
              <a:cs typeface="Times New Roman" panose="02020603050405020304" pitchFamily="18" charset="0"/>
            </a:rPr>
            <a:t>Undermining ethical basis of Society’s trust in universities </a:t>
          </a:r>
          <a:endParaRPr lang="en-US" dirty="0"/>
        </a:p>
      </dgm:t>
    </dgm:pt>
    <dgm:pt modelId="{8C5E3349-A8F0-7A45-AD41-4716E1BD903F}" type="parTrans" cxnId="{14595D59-6E28-A445-99C3-C9A6F73D4461}">
      <dgm:prSet/>
      <dgm:spPr/>
    </dgm:pt>
    <dgm:pt modelId="{33EE7190-0986-F54C-BBBD-558E9AC89FA9}" type="sibTrans" cxnId="{14595D59-6E28-A445-99C3-C9A6F73D4461}">
      <dgm:prSet/>
      <dgm:spPr/>
    </dgm:pt>
    <dgm:pt modelId="{1BA77085-92D7-6947-ACBD-6EEFA68FBCA1}" type="pres">
      <dgm:prSet presAssocID="{6A7612EC-C992-434A-AD68-1E46720CF7B4}" presName="linear" presStyleCnt="0">
        <dgm:presLayoutVars>
          <dgm:dir/>
          <dgm:animLvl val="lvl"/>
          <dgm:resizeHandles val="exact"/>
        </dgm:presLayoutVars>
      </dgm:prSet>
      <dgm:spPr/>
    </dgm:pt>
    <dgm:pt modelId="{88519685-B659-BF4B-B905-5B91956864AA}" type="pres">
      <dgm:prSet presAssocID="{4F89662B-2BB9-4142-8103-C0DCFD943128}" presName="parentLin" presStyleCnt="0"/>
      <dgm:spPr/>
    </dgm:pt>
    <dgm:pt modelId="{1084E03C-F2D3-F64C-B764-9D51DCD159CC}" type="pres">
      <dgm:prSet presAssocID="{4F89662B-2BB9-4142-8103-C0DCFD943128}" presName="parentLeftMargin" presStyleLbl="node1" presStyleIdx="0" presStyleCnt="1"/>
      <dgm:spPr/>
    </dgm:pt>
    <dgm:pt modelId="{9B272854-0E35-0641-B687-DD486AF76FCD}" type="pres">
      <dgm:prSet presAssocID="{4F89662B-2BB9-4142-8103-C0DCFD943128}" presName="parentText" presStyleLbl="node1" presStyleIdx="0" presStyleCnt="1">
        <dgm:presLayoutVars>
          <dgm:chMax val="0"/>
          <dgm:bulletEnabled val="1"/>
        </dgm:presLayoutVars>
      </dgm:prSet>
      <dgm:spPr/>
    </dgm:pt>
    <dgm:pt modelId="{2FB3C24B-43A9-CC49-9504-88E3DC080D07}" type="pres">
      <dgm:prSet presAssocID="{4F89662B-2BB9-4142-8103-C0DCFD943128}" presName="negativeSpace" presStyleCnt="0"/>
      <dgm:spPr/>
    </dgm:pt>
    <dgm:pt modelId="{5B819658-2744-7249-9B9C-C3C5FDD016A9}" type="pres">
      <dgm:prSet presAssocID="{4F89662B-2BB9-4142-8103-C0DCFD943128}" presName="childText" presStyleLbl="conFgAcc1" presStyleIdx="0" presStyleCnt="1">
        <dgm:presLayoutVars>
          <dgm:bulletEnabled val="1"/>
        </dgm:presLayoutVars>
      </dgm:prSet>
      <dgm:spPr/>
    </dgm:pt>
  </dgm:ptLst>
  <dgm:cxnLst>
    <dgm:cxn modelId="{1BAC7105-9996-3C48-B1AA-4CC2BBA60890}" type="presOf" srcId="{456F41B8-E6A9-5C4D-A516-3EE522A8501D}" destId="{5B819658-2744-7249-9B9C-C3C5FDD016A9}" srcOrd="0" destOrd="5" presId="urn:microsoft.com/office/officeart/2005/8/layout/list1"/>
    <dgm:cxn modelId="{DA323B0D-2A3E-2441-BFDE-88D2B47FB18D}" type="presOf" srcId="{4F89662B-2BB9-4142-8103-C0DCFD943128}" destId="{9B272854-0E35-0641-B687-DD486AF76FCD}" srcOrd="1" destOrd="0" presId="urn:microsoft.com/office/officeart/2005/8/layout/list1"/>
    <dgm:cxn modelId="{3012892C-75E0-B040-90EF-E4F0772F8983}" srcId="{4F89662B-2BB9-4142-8103-C0DCFD943128}" destId="{CD0A4ABA-89E2-8B4F-BE43-1F7EA01ABF79}" srcOrd="4" destOrd="0" parTransId="{A82F79E3-9621-0149-A5AC-F81DF83ED292}" sibTransId="{76480B58-98B2-044B-A60F-9165359B11B8}"/>
    <dgm:cxn modelId="{B95F7F42-A1E2-9644-B773-A5CEFC4B4DF1}" type="presOf" srcId="{F0530276-10A4-154C-9274-CD7EC3C37C11}" destId="{5B819658-2744-7249-9B9C-C3C5FDD016A9}" srcOrd="0" destOrd="1" presId="urn:microsoft.com/office/officeart/2005/8/layout/list1"/>
    <dgm:cxn modelId="{C583844E-F96E-4D72-98EB-A22B2FD7D8DD}" srcId="{4F89662B-2BB9-4142-8103-C0DCFD943128}" destId="{C7461F32-C207-4FE4-8535-5CF56B61D4F2}" srcOrd="0" destOrd="0" parTransId="{04A01DE0-DD52-4C16-97E5-DC2F7396115E}" sibTransId="{ED5031F5-D043-4B76-9AC0-5A5C4F47C603}"/>
    <dgm:cxn modelId="{14595D59-6E28-A445-99C3-C9A6F73D4461}" srcId="{4F89662B-2BB9-4142-8103-C0DCFD943128}" destId="{60F45F6B-FB07-2440-AAA0-46C66A30A67C}" srcOrd="2" destOrd="0" parTransId="{8C5E3349-A8F0-7A45-AD41-4716E1BD903F}" sibTransId="{33EE7190-0986-F54C-BBBD-558E9AC89FA9}"/>
    <dgm:cxn modelId="{36907468-F474-7240-BD21-569D2AF49BE4}" type="presOf" srcId="{6A7612EC-C992-434A-AD68-1E46720CF7B4}" destId="{1BA77085-92D7-6947-ACBD-6EEFA68FBCA1}" srcOrd="0" destOrd="0" presId="urn:microsoft.com/office/officeart/2005/8/layout/list1"/>
    <dgm:cxn modelId="{7C587568-5896-7E40-87B6-9FB73FE99A12}" type="presOf" srcId="{8E075F82-D254-1741-8542-4EA1CCBB5B69}" destId="{5B819658-2744-7249-9B9C-C3C5FDD016A9}" srcOrd="0" destOrd="3" presId="urn:microsoft.com/office/officeart/2005/8/layout/list1"/>
    <dgm:cxn modelId="{EC54D385-0B2A-674A-930E-E3080DDE4B90}" srcId="{4F89662B-2BB9-4142-8103-C0DCFD943128}" destId="{671D7D09-8F11-D44D-A25F-0A1569213E92}" srcOrd="6" destOrd="0" parTransId="{5AAB89CB-FB95-3A4C-AD07-FCE16AC4AA40}" sibTransId="{77B18F69-47CB-C44B-BD30-164B2F00C9CE}"/>
    <dgm:cxn modelId="{FF74039D-88D0-A043-8C0D-86A279D554B9}" type="presOf" srcId="{C7461F32-C207-4FE4-8535-5CF56B61D4F2}" destId="{5B819658-2744-7249-9B9C-C3C5FDD016A9}" srcOrd="0" destOrd="0" presId="urn:microsoft.com/office/officeart/2005/8/layout/list1"/>
    <dgm:cxn modelId="{0625BBA0-E54F-4789-A51F-68F170CA64AB}" srcId="{6A7612EC-C992-434A-AD68-1E46720CF7B4}" destId="{4F89662B-2BB9-4142-8103-C0DCFD943128}" srcOrd="0" destOrd="0" parTransId="{6F7B4A4B-15AF-4BF6-A247-2BE95D53EEBF}" sibTransId="{602F36C1-7A7C-47B1-86F5-49BC134C01E1}"/>
    <dgm:cxn modelId="{67B203A1-C6F5-3946-A1BE-15A588778284}" type="presOf" srcId="{60F45F6B-FB07-2440-AAA0-46C66A30A67C}" destId="{5B819658-2744-7249-9B9C-C3C5FDD016A9}" srcOrd="0" destOrd="2" presId="urn:microsoft.com/office/officeart/2005/8/layout/list1"/>
    <dgm:cxn modelId="{20518EAD-6904-EF41-8E1F-501FEF0233EF}" type="presOf" srcId="{4F89662B-2BB9-4142-8103-C0DCFD943128}" destId="{1084E03C-F2D3-F64C-B764-9D51DCD159CC}" srcOrd="0" destOrd="0" presId="urn:microsoft.com/office/officeart/2005/8/layout/list1"/>
    <dgm:cxn modelId="{18D4CAC9-1977-A749-B09B-3451A54456E4}" type="presOf" srcId="{671D7D09-8F11-D44D-A25F-0A1569213E92}" destId="{5B819658-2744-7249-9B9C-C3C5FDD016A9}" srcOrd="0" destOrd="6" presId="urn:microsoft.com/office/officeart/2005/8/layout/list1"/>
    <dgm:cxn modelId="{24EE84D3-B023-654E-B1E1-FC6DCC802096}" srcId="{4F89662B-2BB9-4142-8103-C0DCFD943128}" destId="{F0530276-10A4-154C-9274-CD7EC3C37C11}" srcOrd="1" destOrd="0" parTransId="{A7D9770C-B5D7-1D42-936F-6DBD177EBF26}" sibTransId="{ABB85FC2-85A8-F640-86C6-DCE12E09881C}"/>
    <dgm:cxn modelId="{D83748E2-F4B6-4046-B311-186943569628}" type="presOf" srcId="{CD0A4ABA-89E2-8B4F-BE43-1F7EA01ABF79}" destId="{5B819658-2744-7249-9B9C-C3C5FDD016A9}" srcOrd="0" destOrd="4" presId="urn:microsoft.com/office/officeart/2005/8/layout/list1"/>
    <dgm:cxn modelId="{6C6289E6-FE3F-D748-A4A7-863552A4D104}" srcId="{4F89662B-2BB9-4142-8103-C0DCFD943128}" destId="{8E075F82-D254-1741-8542-4EA1CCBB5B69}" srcOrd="3" destOrd="0" parTransId="{11A2CE3D-9E23-E247-BF28-B415FB2AB5BD}" sibTransId="{BB774497-64DE-3A41-8009-A33EEB23DE05}"/>
    <dgm:cxn modelId="{54817BEF-9327-224D-854F-A87D854866BA}" srcId="{4F89662B-2BB9-4142-8103-C0DCFD943128}" destId="{456F41B8-E6A9-5C4D-A516-3EE522A8501D}" srcOrd="5" destOrd="0" parTransId="{82021EAE-6BF1-2E48-A6A3-F6DD18BDF66D}" sibTransId="{343B86B1-7FF0-004F-8FA4-5648B1633706}"/>
    <dgm:cxn modelId="{11D96EE0-8D7D-9041-989B-BCC1469C2863}" type="presParOf" srcId="{1BA77085-92D7-6947-ACBD-6EEFA68FBCA1}" destId="{88519685-B659-BF4B-B905-5B91956864AA}" srcOrd="0" destOrd="0" presId="urn:microsoft.com/office/officeart/2005/8/layout/list1"/>
    <dgm:cxn modelId="{89D127EE-3C39-5148-A5BD-96A234D6DE99}" type="presParOf" srcId="{88519685-B659-BF4B-B905-5B91956864AA}" destId="{1084E03C-F2D3-F64C-B764-9D51DCD159CC}" srcOrd="0" destOrd="0" presId="urn:microsoft.com/office/officeart/2005/8/layout/list1"/>
    <dgm:cxn modelId="{074789C1-784D-DE49-8E7C-801658142A49}" type="presParOf" srcId="{88519685-B659-BF4B-B905-5B91956864AA}" destId="{9B272854-0E35-0641-B687-DD486AF76FCD}" srcOrd="1" destOrd="0" presId="urn:microsoft.com/office/officeart/2005/8/layout/list1"/>
    <dgm:cxn modelId="{A718C4A7-F09D-BC43-B4F4-D7DDA2B81990}" type="presParOf" srcId="{1BA77085-92D7-6947-ACBD-6EEFA68FBCA1}" destId="{2FB3C24B-43A9-CC49-9504-88E3DC080D07}" srcOrd="1" destOrd="0" presId="urn:microsoft.com/office/officeart/2005/8/layout/list1"/>
    <dgm:cxn modelId="{0CECD8B1-3785-944D-8AAF-01A3F528A4AA}" type="presParOf" srcId="{1BA77085-92D7-6947-ACBD-6EEFA68FBCA1}" destId="{5B819658-2744-7249-9B9C-C3C5FDD016A9}"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7BDA132-564E-4F7B-A8E7-DBA353935F16}"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EE3BBD46-24CF-485F-B729-A0621BC7BDDE}">
      <dgm:prSet/>
      <dgm:spPr/>
      <dgm:t>
        <a:bodyPr/>
        <a:lstStyle/>
        <a:p>
          <a:r>
            <a:rPr lang="en-US" dirty="0"/>
            <a:t>As a profession, our challenge is to re-claim the narrative about our work and define our place in the managerial  university</a:t>
          </a:r>
        </a:p>
      </dgm:t>
    </dgm:pt>
    <dgm:pt modelId="{AD1A5927-C901-4C27-86B2-570D7305FA5C}" type="parTrans" cxnId="{55DFEB15-46F6-4964-9E8B-B80881221BE6}">
      <dgm:prSet/>
      <dgm:spPr/>
      <dgm:t>
        <a:bodyPr/>
        <a:lstStyle/>
        <a:p>
          <a:endParaRPr lang="en-US"/>
        </a:p>
      </dgm:t>
    </dgm:pt>
    <dgm:pt modelId="{CBB39C4F-A020-485B-8137-805B916A0E4D}" type="sibTrans" cxnId="{55DFEB15-46F6-4964-9E8B-B80881221BE6}">
      <dgm:prSet/>
      <dgm:spPr/>
      <dgm:t>
        <a:bodyPr/>
        <a:lstStyle/>
        <a:p>
          <a:endParaRPr lang="en-US"/>
        </a:p>
      </dgm:t>
    </dgm:pt>
    <dgm:pt modelId="{F4D4A048-C794-4733-AD28-578C0EDEDA33}">
      <dgm:prSet/>
      <dgm:spPr/>
      <dgm:t>
        <a:bodyPr/>
        <a:lstStyle/>
        <a:p>
          <a:r>
            <a:rPr lang="en-US" dirty="0">
              <a:solidFill>
                <a:schemeClr val="bg1"/>
              </a:solidFill>
            </a:rPr>
            <a:t>ORGANISE </a:t>
          </a:r>
        </a:p>
        <a:p>
          <a:r>
            <a:rPr lang="en-US" dirty="0">
              <a:solidFill>
                <a:schemeClr val="bg1"/>
              </a:solidFill>
            </a:rPr>
            <a:t>AROUND WHAT?</a:t>
          </a:r>
        </a:p>
      </dgm:t>
    </dgm:pt>
    <dgm:pt modelId="{2EC0076F-A719-44BF-889E-FDAD4FF214B1}" type="parTrans" cxnId="{F78FF2EF-5FC9-4611-B5F1-213C23CD843A}">
      <dgm:prSet/>
      <dgm:spPr/>
      <dgm:t>
        <a:bodyPr/>
        <a:lstStyle/>
        <a:p>
          <a:endParaRPr lang="en-US"/>
        </a:p>
      </dgm:t>
    </dgm:pt>
    <dgm:pt modelId="{6C7F460A-5D17-45AF-98F5-7F7AFE66BE73}" type="sibTrans" cxnId="{F78FF2EF-5FC9-4611-B5F1-213C23CD843A}">
      <dgm:prSet/>
      <dgm:spPr/>
      <dgm:t>
        <a:bodyPr/>
        <a:lstStyle/>
        <a:p>
          <a:endParaRPr lang="en-US"/>
        </a:p>
      </dgm:t>
    </dgm:pt>
    <dgm:pt modelId="{78ED2FB8-96D3-6C49-9921-1D1E2B0F1E3D}">
      <dgm:prSet/>
      <dgm:spPr/>
      <dgm:t>
        <a:bodyPr/>
        <a:lstStyle/>
        <a:p>
          <a:r>
            <a:rPr lang="en-US" dirty="0"/>
            <a:t>Individualism is the essence of the neoliberal agenda</a:t>
          </a:r>
        </a:p>
      </dgm:t>
    </dgm:pt>
    <dgm:pt modelId="{F67BF8AD-0951-0442-8753-E7B83A019925}" type="parTrans" cxnId="{989C6EAE-415B-2342-9B0D-EE071A553D92}">
      <dgm:prSet/>
      <dgm:spPr/>
      <dgm:t>
        <a:bodyPr/>
        <a:lstStyle/>
        <a:p>
          <a:endParaRPr lang="en-GB"/>
        </a:p>
      </dgm:t>
    </dgm:pt>
    <dgm:pt modelId="{1625747B-9CA0-794A-A772-CBEF33B92F8B}" type="sibTrans" cxnId="{989C6EAE-415B-2342-9B0D-EE071A553D92}">
      <dgm:prSet/>
      <dgm:spPr/>
      <dgm:t>
        <a:bodyPr/>
        <a:lstStyle/>
        <a:p>
          <a:endParaRPr lang="en-GB"/>
        </a:p>
      </dgm:t>
    </dgm:pt>
    <dgm:pt modelId="{B85DA097-9AF9-A649-A0EA-5D203BA96160}" type="pres">
      <dgm:prSet presAssocID="{87BDA132-564E-4F7B-A8E7-DBA353935F16}" presName="Name0" presStyleCnt="0">
        <dgm:presLayoutVars>
          <dgm:dir/>
          <dgm:animLvl val="lvl"/>
          <dgm:resizeHandles val="exact"/>
        </dgm:presLayoutVars>
      </dgm:prSet>
      <dgm:spPr/>
    </dgm:pt>
    <dgm:pt modelId="{50446529-5ED3-A549-AC2C-439EB4BC9A2C}" type="pres">
      <dgm:prSet presAssocID="{F4D4A048-C794-4733-AD28-578C0EDEDA33}" presName="boxAndChildren" presStyleCnt="0"/>
      <dgm:spPr/>
    </dgm:pt>
    <dgm:pt modelId="{DD864F76-3EC5-824B-980F-F4630E8BED72}" type="pres">
      <dgm:prSet presAssocID="{F4D4A048-C794-4733-AD28-578C0EDEDA33}" presName="parentTextBox" presStyleLbl="node1" presStyleIdx="0" presStyleCnt="3" custLinFactNeighborX="0" custLinFactNeighborY="72"/>
      <dgm:spPr/>
    </dgm:pt>
    <dgm:pt modelId="{10F4C540-0A1A-2245-AD5B-3EAA3B42F783}" type="pres">
      <dgm:prSet presAssocID="{CBB39C4F-A020-485B-8137-805B916A0E4D}" presName="sp" presStyleCnt="0"/>
      <dgm:spPr/>
    </dgm:pt>
    <dgm:pt modelId="{985E3FCE-1B93-EA48-A352-B4A836C0B548}" type="pres">
      <dgm:prSet presAssocID="{EE3BBD46-24CF-485F-B729-A0621BC7BDDE}" presName="arrowAndChildren" presStyleCnt="0"/>
      <dgm:spPr/>
    </dgm:pt>
    <dgm:pt modelId="{50E659AA-36D1-4640-9347-D746C0B1E8C0}" type="pres">
      <dgm:prSet presAssocID="{EE3BBD46-24CF-485F-B729-A0621BC7BDDE}" presName="parentTextArrow" presStyleLbl="node1" presStyleIdx="1" presStyleCnt="3"/>
      <dgm:spPr/>
    </dgm:pt>
    <dgm:pt modelId="{192F78F6-D096-3744-B349-2E94103F15C0}" type="pres">
      <dgm:prSet presAssocID="{1625747B-9CA0-794A-A772-CBEF33B92F8B}" presName="sp" presStyleCnt="0"/>
      <dgm:spPr/>
    </dgm:pt>
    <dgm:pt modelId="{7628E78C-CA2F-B343-BA78-97E44937507D}" type="pres">
      <dgm:prSet presAssocID="{78ED2FB8-96D3-6C49-9921-1D1E2B0F1E3D}" presName="arrowAndChildren" presStyleCnt="0"/>
      <dgm:spPr/>
    </dgm:pt>
    <dgm:pt modelId="{2028BB33-9B22-C641-B242-226E53B8674B}" type="pres">
      <dgm:prSet presAssocID="{78ED2FB8-96D3-6C49-9921-1D1E2B0F1E3D}" presName="parentTextArrow" presStyleLbl="node1" presStyleIdx="2" presStyleCnt="3"/>
      <dgm:spPr/>
    </dgm:pt>
  </dgm:ptLst>
  <dgm:cxnLst>
    <dgm:cxn modelId="{55DFEB15-46F6-4964-9E8B-B80881221BE6}" srcId="{87BDA132-564E-4F7B-A8E7-DBA353935F16}" destId="{EE3BBD46-24CF-485F-B729-A0621BC7BDDE}" srcOrd="1" destOrd="0" parTransId="{AD1A5927-C901-4C27-86B2-570D7305FA5C}" sibTransId="{CBB39C4F-A020-485B-8137-805B916A0E4D}"/>
    <dgm:cxn modelId="{FBAB1E19-DF3B-BC41-92F4-85292DA7FC25}" type="presOf" srcId="{87BDA132-564E-4F7B-A8E7-DBA353935F16}" destId="{B85DA097-9AF9-A649-A0EA-5D203BA96160}" srcOrd="0" destOrd="0" presId="urn:microsoft.com/office/officeart/2005/8/layout/process4"/>
    <dgm:cxn modelId="{1B15C629-614C-F249-8FAB-F18FFFA12C55}" type="presOf" srcId="{78ED2FB8-96D3-6C49-9921-1D1E2B0F1E3D}" destId="{2028BB33-9B22-C641-B242-226E53B8674B}" srcOrd="0" destOrd="0" presId="urn:microsoft.com/office/officeart/2005/8/layout/process4"/>
    <dgm:cxn modelId="{989C6EAE-415B-2342-9B0D-EE071A553D92}" srcId="{87BDA132-564E-4F7B-A8E7-DBA353935F16}" destId="{78ED2FB8-96D3-6C49-9921-1D1E2B0F1E3D}" srcOrd="0" destOrd="0" parTransId="{F67BF8AD-0951-0442-8753-E7B83A019925}" sibTransId="{1625747B-9CA0-794A-A772-CBEF33B92F8B}"/>
    <dgm:cxn modelId="{1521DFAF-A1E6-0340-A69D-2EFDA6F5BF2B}" type="presOf" srcId="{F4D4A048-C794-4733-AD28-578C0EDEDA33}" destId="{DD864F76-3EC5-824B-980F-F4630E8BED72}" srcOrd="0" destOrd="0" presId="urn:microsoft.com/office/officeart/2005/8/layout/process4"/>
    <dgm:cxn modelId="{B7699DBF-67A0-CA42-944D-4E51B9F06241}" type="presOf" srcId="{EE3BBD46-24CF-485F-B729-A0621BC7BDDE}" destId="{50E659AA-36D1-4640-9347-D746C0B1E8C0}" srcOrd="0" destOrd="0" presId="urn:microsoft.com/office/officeart/2005/8/layout/process4"/>
    <dgm:cxn modelId="{F78FF2EF-5FC9-4611-B5F1-213C23CD843A}" srcId="{87BDA132-564E-4F7B-A8E7-DBA353935F16}" destId="{F4D4A048-C794-4733-AD28-578C0EDEDA33}" srcOrd="2" destOrd="0" parTransId="{2EC0076F-A719-44BF-889E-FDAD4FF214B1}" sibTransId="{6C7F460A-5D17-45AF-98F5-7F7AFE66BE73}"/>
    <dgm:cxn modelId="{6B4D880F-D7AD-474F-A459-B298F3D55D4E}" type="presParOf" srcId="{B85DA097-9AF9-A649-A0EA-5D203BA96160}" destId="{50446529-5ED3-A549-AC2C-439EB4BC9A2C}" srcOrd="0" destOrd="0" presId="urn:microsoft.com/office/officeart/2005/8/layout/process4"/>
    <dgm:cxn modelId="{8568AAD5-578C-9448-9F14-89034D210524}" type="presParOf" srcId="{50446529-5ED3-A549-AC2C-439EB4BC9A2C}" destId="{DD864F76-3EC5-824B-980F-F4630E8BED72}" srcOrd="0" destOrd="0" presId="urn:microsoft.com/office/officeart/2005/8/layout/process4"/>
    <dgm:cxn modelId="{83CE3AF2-9062-1E40-B129-E5F116BE6EBA}" type="presParOf" srcId="{B85DA097-9AF9-A649-A0EA-5D203BA96160}" destId="{10F4C540-0A1A-2245-AD5B-3EAA3B42F783}" srcOrd="1" destOrd="0" presId="urn:microsoft.com/office/officeart/2005/8/layout/process4"/>
    <dgm:cxn modelId="{B9B6DABB-DBDA-564D-B763-17E321066E05}" type="presParOf" srcId="{B85DA097-9AF9-A649-A0EA-5D203BA96160}" destId="{985E3FCE-1B93-EA48-A352-B4A836C0B548}" srcOrd="2" destOrd="0" presId="urn:microsoft.com/office/officeart/2005/8/layout/process4"/>
    <dgm:cxn modelId="{9B230DB3-E4AC-F444-AEE5-885D1B600051}" type="presParOf" srcId="{985E3FCE-1B93-EA48-A352-B4A836C0B548}" destId="{50E659AA-36D1-4640-9347-D746C0B1E8C0}" srcOrd="0" destOrd="0" presId="urn:microsoft.com/office/officeart/2005/8/layout/process4"/>
    <dgm:cxn modelId="{80A5252F-AEF3-E545-A30E-F3AC782E8F72}" type="presParOf" srcId="{B85DA097-9AF9-A649-A0EA-5D203BA96160}" destId="{192F78F6-D096-3744-B349-2E94103F15C0}" srcOrd="3" destOrd="0" presId="urn:microsoft.com/office/officeart/2005/8/layout/process4"/>
    <dgm:cxn modelId="{0A294003-2C45-574D-8F18-648EDA6576E5}" type="presParOf" srcId="{B85DA097-9AF9-A649-A0EA-5D203BA96160}" destId="{7628E78C-CA2F-B343-BA78-97E44937507D}" srcOrd="4" destOrd="0" presId="urn:microsoft.com/office/officeart/2005/8/layout/process4"/>
    <dgm:cxn modelId="{4C9F914E-9F4C-5145-BE10-B69A92309D1B}" type="presParOf" srcId="{7628E78C-CA2F-B343-BA78-97E44937507D}" destId="{2028BB33-9B22-C641-B242-226E53B8674B}"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19658-2744-7249-9B9C-C3C5FDD016A9}">
      <dsp:nvSpPr>
        <dsp:cNvPr id="0" name=""/>
        <dsp:cNvSpPr/>
      </dsp:nvSpPr>
      <dsp:spPr>
        <a:xfrm>
          <a:off x="0" y="407783"/>
          <a:ext cx="7004042" cy="5418000"/>
        </a:xfrm>
        <a:prstGeom prst="rect">
          <a:avLst/>
        </a:prstGeom>
        <a:solidFill>
          <a:schemeClr val="lt1">
            <a:alpha val="90000"/>
            <a:hueOff val="0"/>
            <a:satOff val="0"/>
            <a:lumOff val="0"/>
            <a:alphaOff val="0"/>
          </a:schemeClr>
        </a:solidFill>
        <a:ln w="34925"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43591" tIns="416560" rIns="543591" bIns="142240" numCol="1" spcCol="1270" anchor="t" anchorCtr="0">
          <a:noAutofit/>
        </a:bodyPr>
        <a:lstStyle/>
        <a:p>
          <a:pPr marL="0" lvl="1" indent="0" algn="l" defTabSz="977900">
            <a:lnSpc>
              <a:spcPct val="90000"/>
            </a:lnSpc>
            <a:spcBef>
              <a:spcPct val="0"/>
            </a:spcBef>
            <a:spcAft>
              <a:spcPct val="15000"/>
            </a:spcAft>
            <a:buFont typeface="Arial" panose="020B0604020202020204" pitchFamily="34" charset="0"/>
            <a:buChar char="•"/>
          </a:pPr>
          <a:r>
            <a:rPr lang="en-US" sz="2000" kern="1200" dirty="0"/>
            <a:t>Is dominated by top-down managerialism focused on external accountabilities aimed at compliance, revenue raising, productivity and efficiency.</a:t>
          </a:r>
        </a:p>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None/>
            <a:tabLst/>
            <a:defRPr/>
          </a:pPr>
          <a:r>
            <a:rPr lang="en-US" sz="2000" kern="1200" dirty="0"/>
            <a:t>This fundamentally undermines effectiveness by:</a:t>
          </a:r>
        </a:p>
        <a:p>
          <a:pPr marL="14400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en-AU" sz="2000" kern="1200" dirty="0">
              <a:latin typeface="Calibri" panose="020F0502020204030204" pitchFamily="34" charset="0"/>
              <a:ea typeface="Calibri" panose="020F0502020204030204" pitchFamily="34" charset="0"/>
              <a:cs typeface="Times New Roman" panose="02020603050405020304" pitchFamily="18" charset="0"/>
            </a:rPr>
            <a:t>Undermining ethical basis of Society’s trust in universities </a:t>
          </a:r>
          <a:endParaRPr lang="en-US" sz="2000" kern="1200" dirty="0"/>
        </a:p>
        <a:p>
          <a:pPr marL="144000" lvl="1" indent="0" algn="l" defTabSz="977900">
            <a:lnSpc>
              <a:spcPct val="90000"/>
            </a:lnSpc>
            <a:spcBef>
              <a:spcPct val="0"/>
            </a:spcBef>
            <a:spcAft>
              <a:spcPct val="15000"/>
            </a:spcAft>
            <a:buChar char="•"/>
          </a:pPr>
          <a:r>
            <a:rPr lang="en-US" sz="2000" kern="1200" dirty="0"/>
            <a:t>Overriding social goals of university (Carnegie, 2022)</a:t>
          </a:r>
        </a:p>
        <a:p>
          <a:pPr marL="144000" lvl="1" indent="0" algn="l" defTabSz="977900">
            <a:lnSpc>
              <a:spcPct val="90000"/>
            </a:lnSpc>
            <a:spcBef>
              <a:spcPct val="0"/>
            </a:spcBef>
            <a:spcAft>
              <a:spcPct val="15000"/>
            </a:spcAft>
            <a:buChar char="•"/>
          </a:pPr>
          <a:r>
            <a:rPr lang="en-US" sz="2000" kern="1200" dirty="0"/>
            <a:t>Subordinating academic leadership (Rowlands, 2015; TEQSA,  Yielder &amp; Codling, )</a:t>
          </a:r>
        </a:p>
        <a:p>
          <a:pPr marL="144000" lvl="1" indent="0" algn="l" defTabSz="977900">
            <a:lnSpc>
              <a:spcPct val="90000"/>
            </a:lnSpc>
            <a:spcBef>
              <a:spcPct val="0"/>
            </a:spcBef>
            <a:spcAft>
              <a:spcPct val="15000"/>
            </a:spcAft>
            <a:buChar char="•"/>
          </a:pPr>
          <a:r>
            <a:rPr lang="en-AU" sz="2000" kern="1200" dirty="0">
              <a:latin typeface="Calibri" panose="020F0502020204030204" pitchFamily="34" charset="0"/>
              <a:ea typeface="Calibri" panose="020F0502020204030204" pitchFamily="34" charset="0"/>
              <a:cs typeface="Times New Roman" panose="02020603050405020304" pitchFamily="18" charset="0"/>
            </a:rPr>
            <a:t>Devaluing p</a:t>
          </a:r>
          <a:r>
            <a:rPr lang="en-AU" sz="2000" kern="1200" dirty="0">
              <a:effectLst/>
              <a:latin typeface="Calibri" panose="020F0502020204030204" pitchFamily="34" charset="0"/>
              <a:ea typeface="Calibri" panose="020F0502020204030204" pitchFamily="34" charset="0"/>
              <a:cs typeface="Times New Roman" panose="02020603050405020304" pitchFamily="18" charset="0"/>
            </a:rPr>
            <a:t>rofessional obligations that go beyond the institution, government or vested interest are devalued (Carnegie, 2022)</a:t>
          </a:r>
          <a:endParaRPr lang="en-US" sz="2000" kern="1200" dirty="0"/>
        </a:p>
        <a:p>
          <a:pPr marL="144000" lvl="1" indent="0" algn="l" defTabSz="977900">
            <a:lnSpc>
              <a:spcPct val="90000"/>
            </a:lnSpc>
            <a:spcBef>
              <a:spcPct val="0"/>
            </a:spcBef>
            <a:spcAft>
              <a:spcPct val="15000"/>
            </a:spcAft>
            <a:buChar char="•"/>
          </a:pPr>
          <a:r>
            <a:rPr lang="en-US" sz="2000" kern="1200" dirty="0"/>
            <a:t>Valuing only instrumental outcomes of academic work (e.g.,  impact and productivity agendas) that distort what counts as scholarship (Jolly, 2005; Kidd et al. 2021)</a:t>
          </a:r>
        </a:p>
      </dsp:txBody>
      <dsp:txXfrm>
        <a:off x="0" y="407783"/>
        <a:ext cx="7004042" cy="5418000"/>
      </dsp:txXfrm>
    </dsp:sp>
    <dsp:sp modelId="{9B272854-0E35-0641-B687-DD486AF76FCD}">
      <dsp:nvSpPr>
        <dsp:cNvPr id="0" name=""/>
        <dsp:cNvSpPr/>
      </dsp:nvSpPr>
      <dsp:spPr>
        <a:xfrm>
          <a:off x="350202" y="112583"/>
          <a:ext cx="4902829" cy="590399"/>
        </a:xfrm>
        <a:prstGeom prst="roundRect">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5315" tIns="0" rIns="185315" bIns="0" numCol="1" spcCol="1270" anchor="ctr" anchorCtr="0">
          <a:noAutofit/>
        </a:bodyPr>
        <a:lstStyle/>
        <a:p>
          <a:pPr marL="0" lvl="0" indent="0" algn="l" defTabSz="889000">
            <a:lnSpc>
              <a:spcPct val="90000"/>
            </a:lnSpc>
            <a:spcBef>
              <a:spcPct val="0"/>
            </a:spcBef>
            <a:spcAft>
              <a:spcPct val="35000"/>
            </a:spcAft>
            <a:buNone/>
          </a:pPr>
          <a:r>
            <a:rPr lang="en-US" sz="2000" kern="1200" dirty="0"/>
            <a:t>In practice, the managerial university </a:t>
          </a:r>
        </a:p>
      </dsp:txBody>
      <dsp:txXfrm>
        <a:off x="379023" y="141404"/>
        <a:ext cx="4845187" cy="5327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864F76-3EC5-824B-980F-F4630E8BED72}">
      <dsp:nvSpPr>
        <dsp:cNvPr id="0" name=""/>
        <dsp:cNvSpPr/>
      </dsp:nvSpPr>
      <dsp:spPr>
        <a:xfrm>
          <a:off x="0" y="3276251"/>
          <a:ext cx="4433888" cy="1075086"/>
        </a:xfrm>
        <a:prstGeom prst="rect">
          <a:avLst/>
        </a:prstGeom>
        <a:solidFill>
          <a:schemeClr val="accent2">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solidFill>
                <a:schemeClr val="bg1"/>
              </a:solidFill>
            </a:rPr>
            <a:t>ORGANISE </a:t>
          </a:r>
        </a:p>
        <a:p>
          <a:pPr marL="0" lvl="0" indent="0" algn="ctr" defTabSz="800100">
            <a:lnSpc>
              <a:spcPct val="90000"/>
            </a:lnSpc>
            <a:spcBef>
              <a:spcPct val="0"/>
            </a:spcBef>
            <a:spcAft>
              <a:spcPct val="35000"/>
            </a:spcAft>
            <a:buNone/>
          </a:pPr>
          <a:r>
            <a:rPr lang="en-US" sz="1800" kern="1200" dirty="0">
              <a:solidFill>
                <a:schemeClr val="bg1"/>
              </a:solidFill>
            </a:rPr>
            <a:t>AROUND WHAT?</a:t>
          </a:r>
        </a:p>
      </dsp:txBody>
      <dsp:txXfrm>
        <a:off x="0" y="3276251"/>
        <a:ext cx="4433888" cy="1075086"/>
      </dsp:txXfrm>
    </dsp:sp>
    <dsp:sp modelId="{50E659AA-36D1-4640-9347-D746C0B1E8C0}">
      <dsp:nvSpPr>
        <dsp:cNvPr id="0" name=""/>
        <dsp:cNvSpPr/>
      </dsp:nvSpPr>
      <dsp:spPr>
        <a:xfrm rot="10800000">
          <a:off x="0" y="1638125"/>
          <a:ext cx="4433888" cy="1653482"/>
        </a:xfrm>
        <a:prstGeom prst="upArrowCallout">
          <a:avLst/>
        </a:prstGeom>
        <a:solidFill>
          <a:schemeClr val="accent2">
            <a:hueOff val="-82827"/>
            <a:satOff val="-27168"/>
            <a:lumOff val="-9901"/>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As a profession, our challenge is to re-claim the narrative about our work and define our place in the managerial  university</a:t>
          </a:r>
        </a:p>
      </dsp:txBody>
      <dsp:txXfrm rot="10800000">
        <a:off x="0" y="1638125"/>
        <a:ext cx="4433888" cy="1074383"/>
      </dsp:txXfrm>
    </dsp:sp>
    <dsp:sp modelId="{2028BB33-9B22-C641-B242-226E53B8674B}">
      <dsp:nvSpPr>
        <dsp:cNvPr id="0" name=""/>
        <dsp:cNvSpPr/>
      </dsp:nvSpPr>
      <dsp:spPr>
        <a:xfrm rot="10800000">
          <a:off x="0" y="769"/>
          <a:ext cx="4433888" cy="1653482"/>
        </a:xfrm>
        <a:prstGeom prst="upArrowCallout">
          <a:avLst/>
        </a:prstGeom>
        <a:solidFill>
          <a:schemeClr val="accent2">
            <a:hueOff val="-165654"/>
            <a:satOff val="-54335"/>
            <a:lumOff val="-19803"/>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Individualism is the essence of the neoliberal agenda</a:t>
          </a:r>
        </a:p>
      </dsp:txBody>
      <dsp:txXfrm rot="10800000">
        <a:off x="0" y="769"/>
        <a:ext cx="4433888" cy="1074383"/>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CBF382-D81C-4440-A48E-C0B94E9375FD}" type="datetimeFigureOut">
              <a:rPr lang="en-US" smtClean="0"/>
              <a:t>6/12/24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D3302A-80D9-3C4A-B159-7EE880E63FDE}" type="slidenum">
              <a:rPr lang="en-US" smtClean="0"/>
              <a:t>‹#›</a:t>
            </a:fld>
            <a:endParaRPr lang="en-US"/>
          </a:p>
        </p:txBody>
      </p:sp>
    </p:spTree>
    <p:extLst>
      <p:ext uri="{BB962C8B-B14F-4D97-AF65-F5344CB8AC3E}">
        <p14:creationId xmlns:p14="http://schemas.microsoft.com/office/powerpoint/2010/main" val="561797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7D3302A-80D9-3C4A-B159-7EE880E63FDE}" type="slidenum">
              <a:rPr lang="en-US" smtClean="0"/>
              <a:t>2</a:t>
            </a:fld>
            <a:endParaRPr lang="en-US"/>
          </a:p>
        </p:txBody>
      </p:sp>
    </p:spTree>
    <p:extLst>
      <p:ext uri="{BB962C8B-B14F-4D97-AF65-F5344CB8AC3E}">
        <p14:creationId xmlns:p14="http://schemas.microsoft.com/office/powerpoint/2010/main" val="2370248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D3302A-80D9-3C4A-B159-7EE880E63FDE}" type="slidenum">
              <a:rPr lang="en-US" smtClean="0"/>
              <a:t>15</a:t>
            </a:fld>
            <a:endParaRPr lang="en-US"/>
          </a:p>
        </p:txBody>
      </p:sp>
    </p:spTree>
    <p:extLst>
      <p:ext uri="{BB962C8B-B14F-4D97-AF65-F5344CB8AC3E}">
        <p14:creationId xmlns:p14="http://schemas.microsoft.com/office/powerpoint/2010/main" val="2774554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Tree>
    <p:extLst>
      <p:ext uri="{BB962C8B-B14F-4D97-AF65-F5344CB8AC3E}">
        <p14:creationId xmlns:p14="http://schemas.microsoft.com/office/powerpoint/2010/main" val="4080782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9129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D3302A-80D9-3C4A-B159-7EE880E63FDE}" type="slidenum">
              <a:rPr lang="en-US" smtClean="0"/>
              <a:t>18</a:t>
            </a:fld>
            <a:endParaRPr lang="en-US"/>
          </a:p>
        </p:txBody>
      </p:sp>
    </p:spTree>
    <p:extLst>
      <p:ext uri="{BB962C8B-B14F-4D97-AF65-F5344CB8AC3E}">
        <p14:creationId xmlns:p14="http://schemas.microsoft.com/office/powerpoint/2010/main" val="6399432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25032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Tree>
    <p:extLst>
      <p:ext uri="{BB962C8B-B14F-4D97-AF65-F5344CB8AC3E}">
        <p14:creationId xmlns:p14="http://schemas.microsoft.com/office/powerpoint/2010/main" val="3890155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18211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endParaRPr lang="en-AU" dirty="0"/>
          </a:p>
          <a:p>
            <a:endParaRPr lang="en-US" dirty="0"/>
          </a:p>
        </p:txBody>
      </p:sp>
      <p:sp>
        <p:nvSpPr>
          <p:cNvPr id="4" name="Slide Number Placeholder 3"/>
          <p:cNvSpPr>
            <a:spLocks noGrp="1"/>
          </p:cNvSpPr>
          <p:nvPr>
            <p:ph type="sldNum" sz="quarter" idx="5"/>
          </p:nvPr>
        </p:nvSpPr>
        <p:spPr/>
        <p:txBody>
          <a:bodyPr/>
          <a:lstStyle/>
          <a:p>
            <a:fld id="{B1F408BE-7AFE-3642-A6FA-2BD665661AC8}" type="slidenum">
              <a:rPr lang="en-US" smtClean="0"/>
              <a:t>23</a:t>
            </a:fld>
            <a:endParaRPr lang="en-US" dirty="0"/>
          </a:p>
        </p:txBody>
      </p:sp>
    </p:spTree>
    <p:extLst>
      <p:ext uri="{BB962C8B-B14F-4D97-AF65-F5344CB8AC3E}">
        <p14:creationId xmlns:p14="http://schemas.microsoft.com/office/powerpoint/2010/main" val="21610909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862051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D3302A-80D9-3C4A-B159-7EE880E63FDE}" type="slidenum">
              <a:rPr lang="en-US" smtClean="0"/>
              <a:t>25</a:t>
            </a:fld>
            <a:endParaRPr lang="en-US"/>
          </a:p>
        </p:txBody>
      </p:sp>
    </p:spTree>
    <p:extLst>
      <p:ext uri="{BB962C8B-B14F-4D97-AF65-F5344CB8AC3E}">
        <p14:creationId xmlns:p14="http://schemas.microsoft.com/office/powerpoint/2010/main" val="3628462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D3302A-80D9-3C4A-B159-7EE880E63FDE}" type="slidenum">
              <a:rPr lang="en-US" smtClean="0"/>
              <a:t>3</a:t>
            </a:fld>
            <a:endParaRPr lang="en-US"/>
          </a:p>
        </p:txBody>
      </p:sp>
    </p:spTree>
    <p:extLst>
      <p:ext uri="{BB962C8B-B14F-4D97-AF65-F5344CB8AC3E}">
        <p14:creationId xmlns:p14="http://schemas.microsoft.com/office/powerpoint/2010/main" val="1609294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5"/>
          </p:nvPr>
        </p:nvSpPr>
        <p:spPr/>
        <p:txBody>
          <a:bodyPr/>
          <a:lstStyle/>
          <a:p>
            <a:fld id="{F7D3302A-80D9-3C4A-B159-7EE880E63FDE}" type="slidenum">
              <a:rPr lang="en-US" smtClean="0"/>
              <a:t>4</a:t>
            </a:fld>
            <a:endParaRPr lang="en-US"/>
          </a:p>
        </p:txBody>
      </p:sp>
    </p:spTree>
    <p:extLst>
      <p:ext uri="{BB962C8B-B14F-4D97-AF65-F5344CB8AC3E}">
        <p14:creationId xmlns:p14="http://schemas.microsoft.com/office/powerpoint/2010/main" val="1387967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D3302A-80D9-3C4A-B159-7EE880E63FDE}" type="slidenum">
              <a:rPr lang="en-US" smtClean="0"/>
              <a:t>5</a:t>
            </a:fld>
            <a:endParaRPr lang="en-US"/>
          </a:p>
        </p:txBody>
      </p:sp>
    </p:spTree>
    <p:extLst>
      <p:ext uri="{BB962C8B-B14F-4D97-AF65-F5344CB8AC3E}">
        <p14:creationId xmlns:p14="http://schemas.microsoft.com/office/powerpoint/2010/main" val="847529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474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D3302A-80D9-3C4A-B159-7EE880E63FDE}" type="slidenum">
              <a:rPr lang="en-US" smtClean="0"/>
              <a:t>8</a:t>
            </a:fld>
            <a:endParaRPr lang="en-US"/>
          </a:p>
        </p:txBody>
      </p:sp>
    </p:spTree>
    <p:extLst>
      <p:ext uri="{BB962C8B-B14F-4D97-AF65-F5344CB8AC3E}">
        <p14:creationId xmlns:p14="http://schemas.microsoft.com/office/powerpoint/2010/main" val="2201521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Control indicated by Increased text and space</a:t>
            </a:r>
          </a:p>
        </p:txBody>
      </p:sp>
      <p:sp>
        <p:nvSpPr>
          <p:cNvPr id="4" name="Slide Number Placeholder 3"/>
          <p:cNvSpPr>
            <a:spLocks noGrp="1"/>
          </p:cNvSpPr>
          <p:nvPr>
            <p:ph type="sldNum" sz="quarter" idx="5"/>
          </p:nvPr>
        </p:nvSpPr>
        <p:spPr/>
        <p:txBody>
          <a:bodyPr/>
          <a:lstStyle/>
          <a:p>
            <a:fld id="{F7D3302A-80D9-3C4A-B159-7EE880E63FDE}" type="slidenum">
              <a:rPr lang="en-US" smtClean="0"/>
              <a:t>11</a:t>
            </a:fld>
            <a:endParaRPr lang="en-US"/>
          </a:p>
        </p:txBody>
      </p:sp>
    </p:spTree>
    <p:extLst>
      <p:ext uri="{BB962C8B-B14F-4D97-AF65-F5344CB8AC3E}">
        <p14:creationId xmlns:p14="http://schemas.microsoft.com/office/powerpoint/2010/main" val="3970602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85742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D3302A-80D9-3C4A-B159-7EE880E63FDE}" type="slidenum">
              <a:rPr lang="en-US" smtClean="0"/>
              <a:t>13</a:t>
            </a:fld>
            <a:endParaRPr lang="en-US"/>
          </a:p>
        </p:txBody>
      </p:sp>
    </p:spTree>
    <p:extLst>
      <p:ext uri="{BB962C8B-B14F-4D97-AF65-F5344CB8AC3E}">
        <p14:creationId xmlns:p14="http://schemas.microsoft.com/office/powerpoint/2010/main" val="2273481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GB"/>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C0866D5A-822B-A243-9F3F-92F3FDAF17F9}" type="datetimeFigureOut">
              <a:rPr lang="en-US" smtClean="0"/>
              <a:t>6/12/24</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6AB10F0-FBC2-AB43-B913-F9147CC6D57F}"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82169523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0866D5A-822B-A243-9F3F-92F3FDAF17F9}" type="datetimeFigureOut">
              <a:rPr lang="en-US" smtClean="0"/>
              <a:t>6/12/24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B10F0-FBC2-AB43-B913-F9147CC6D57F}" type="slidenum">
              <a:rPr lang="en-US" smtClean="0"/>
              <a:t>‹#›</a:t>
            </a:fld>
            <a:endParaRPr lang="en-US"/>
          </a:p>
        </p:txBody>
      </p:sp>
    </p:spTree>
    <p:extLst>
      <p:ext uri="{BB962C8B-B14F-4D97-AF65-F5344CB8AC3E}">
        <p14:creationId xmlns:p14="http://schemas.microsoft.com/office/powerpoint/2010/main" val="93447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0866D5A-822B-A243-9F3F-92F3FDAF17F9}" type="datetimeFigureOut">
              <a:rPr lang="en-US" smtClean="0"/>
              <a:t>6/12/24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B10F0-FBC2-AB43-B913-F9147CC6D57F}" type="slidenum">
              <a:rPr lang="en-US" smtClean="0"/>
              <a:t>‹#›</a:t>
            </a:fld>
            <a:endParaRPr lang="en-US"/>
          </a:p>
        </p:txBody>
      </p:sp>
    </p:spTree>
    <p:extLst>
      <p:ext uri="{BB962C8B-B14F-4D97-AF65-F5344CB8AC3E}">
        <p14:creationId xmlns:p14="http://schemas.microsoft.com/office/powerpoint/2010/main" val="2669079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12" name="Content Placeholder 2"/>
          <p:cNvSpPr>
            <a:spLocks noGrp="1"/>
          </p:cNvSpPr>
          <p:nvPr>
            <p:ph sz="quarter" idx="13"/>
          </p:nvPr>
        </p:nvSpPr>
        <p:spPr>
          <a:xfrm>
            <a:off x="913774" y="2367093"/>
            <a:ext cx="10363826"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pPr>
              <a:defRPr/>
            </a:pPr>
            <a:fld id="{B61BEF0D-F0BB-DE4B-95CE-6DB70DBA9567}" type="datetimeFigureOut">
              <a:rPr lang="en-US" smtClean="0"/>
              <a:t>6/12/24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6CB4B4D-7CA3-9044-876B-883B54F8677D}" type="slidenum">
              <a:rPr lang="en-AU" smtClean="0"/>
              <a:t>‹#›</a:t>
            </a:fld>
            <a:endParaRPr lang="en-AU" dirty="0"/>
          </a:p>
        </p:txBody>
      </p:sp>
    </p:spTree>
    <p:extLst>
      <p:ext uri="{BB962C8B-B14F-4D97-AF65-F5344CB8AC3E}">
        <p14:creationId xmlns:p14="http://schemas.microsoft.com/office/powerpoint/2010/main" val="29919288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14" name="Title 1"/>
          <p:cNvSpPr>
            <a:spLocks noGrp="1"/>
          </p:cNvSpPr>
          <p:nvPr>
            <p:ph type="title"/>
          </p:nvPr>
        </p:nvSpPr>
        <p:spPr>
          <a:xfrm>
            <a:off x="913775" y="618518"/>
            <a:ext cx="10364451" cy="1596177"/>
          </a:xfrm>
        </p:spPr>
        <p:txBody>
          <a:bodyPr/>
          <a:lstStyle/>
          <a:p>
            <a:r>
              <a:rPr lang="en-GB"/>
              <a:t>Click to edit Master title style</a:t>
            </a:r>
            <a:endParaRPr lang="en-US" dirty="0"/>
          </a:p>
        </p:txBody>
      </p:sp>
      <p:sp>
        <p:nvSpPr>
          <p:cNvPr id="12" name="Content Placeholder 2"/>
          <p:cNvSpPr>
            <a:spLocks noGrp="1"/>
          </p:cNvSpPr>
          <p:nvPr>
            <p:ph sz="quarter" idx="13"/>
          </p:nvPr>
        </p:nvSpPr>
        <p:spPr>
          <a:xfrm>
            <a:off x="913774" y="2367093"/>
            <a:ext cx="5106026"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3" name="Content Placeholder 3"/>
          <p:cNvSpPr>
            <a:spLocks noGrp="1"/>
          </p:cNvSpPr>
          <p:nvPr>
            <p:ph sz="quarter" idx="14"/>
          </p:nvPr>
        </p:nvSpPr>
        <p:spPr>
          <a:xfrm>
            <a:off x="6172200" y="2367093"/>
            <a:ext cx="5105400"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pPr>
              <a:defRPr/>
            </a:pPr>
            <a:fld id="{B61BEF0D-F0BB-DE4B-95CE-6DB70DBA9567}" type="datetimeFigureOut">
              <a:rPr lang="en-US" smtClean="0"/>
              <a:t>6/12/24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6CB4B4D-7CA3-9044-876B-883B54F8677D}" type="slidenum">
              <a:rPr lang="en-AU" smtClean="0"/>
              <a:t>‹#›</a:t>
            </a:fld>
            <a:endParaRPr lang="en-AU" dirty="0"/>
          </a:p>
        </p:txBody>
      </p:sp>
    </p:spTree>
    <p:extLst>
      <p:ext uri="{BB962C8B-B14F-4D97-AF65-F5344CB8AC3E}">
        <p14:creationId xmlns:p14="http://schemas.microsoft.com/office/powerpoint/2010/main" val="1840755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type="tx" userDrawn="1">
  <p:cSld name="Title &amp; Bullets">
    <p:spTree>
      <p:nvGrpSpPr>
        <p:cNvPr id="1" name=""/>
        <p:cNvGrpSpPr/>
        <p:nvPr/>
      </p:nvGrpSpPr>
      <p:grpSpPr bwMode="auto">
        <a:xfrm>
          <a:off x="0" y="0"/>
          <a:ext cx="0" cy="0"/>
          <a:chOff x="0" y="0"/>
          <a:chExt cx="0" cy="0"/>
        </a:xfrm>
      </p:grpSpPr>
      <p:sp>
        <p:nvSpPr>
          <p:cNvPr id="64" name="Title Text"/>
          <p:cNvSpPr txBox="1">
            <a:spLocks noGrp="1"/>
          </p:cNvSpPr>
          <p:nvPr>
            <p:ph type="title"/>
          </p:nvPr>
        </p:nvSpPr>
        <p:spPr bwMode="auto">
          <a:xfrm>
            <a:off x="1187450" y="488950"/>
            <a:ext cx="9810750" cy="1339850"/>
          </a:xfrm>
          <a:prstGeom prst="rect">
            <a:avLst/>
          </a:prstGeom>
        </p:spPr>
        <p:txBody>
          <a:bodyPr/>
          <a:lstStyle/>
          <a:p>
            <a:pPr>
              <a:defRPr/>
            </a:pPr>
            <a:r>
              <a:t>Title Text</a:t>
            </a:r>
          </a:p>
        </p:txBody>
      </p:sp>
      <p:sp>
        <p:nvSpPr>
          <p:cNvPr id="65" name="Body Level One…"/>
          <p:cNvSpPr txBox="1">
            <a:spLocks noGrp="1"/>
          </p:cNvSpPr>
          <p:nvPr>
            <p:ph type="body" idx="1"/>
          </p:nvPr>
        </p:nvSpPr>
        <p:spPr bwMode="auto">
          <a:xfrm>
            <a:off x="1187450" y="2292350"/>
            <a:ext cx="9810750" cy="4019550"/>
          </a:xfrm>
          <a:prstGeom prst="rect">
            <a:avLst/>
          </a:prstGeom>
        </p:spPr>
        <p:txBody>
          <a:bodyPr/>
          <a:lstStyle>
            <a:lvl1pPr>
              <a:buChar char="*"/>
            </a:lvl1pPr>
            <a:lvl2pPr>
              <a:buChar char="*"/>
            </a:lvl2pPr>
            <a:lvl3pPr>
              <a:buChar char="*"/>
            </a:lvl3pPr>
            <a:lvl4pPr>
              <a:buChar char="*"/>
            </a:lvl4pPr>
            <a:lvl5pPr>
              <a:buChar char="*"/>
            </a:lvl5pPr>
          </a:lstStyle>
          <a:p>
            <a:pPr>
              <a:defRPr/>
            </a:pPr>
            <a:r>
              <a:t>Body Level One</a:t>
            </a:r>
          </a:p>
          <a:p>
            <a:pPr lvl="1">
              <a:defRPr/>
            </a:pPr>
            <a:r>
              <a:t>Body Level Two</a:t>
            </a:r>
          </a:p>
          <a:p>
            <a:pPr lvl="2">
              <a:defRPr/>
            </a:pPr>
            <a:r>
              <a:t>Body Level Three</a:t>
            </a:r>
          </a:p>
          <a:p>
            <a:pPr lvl="3">
              <a:defRPr/>
            </a:pPr>
            <a:r>
              <a:t>Body Level Four</a:t>
            </a:r>
          </a:p>
          <a:p>
            <a:pPr lvl="4">
              <a:defRPr/>
            </a:pPr>
            <a:r>
              <a:t>Body Level Five</a:t>
            </a:r>
          </a:p>
        </p:txBody>
      </p:sp>
      <p:sp>
        <p:nvSpPr>
          <p:cNvPr id="66" name="Slide Number"/>
          <p:cNvSpPr txBox="1">
            <a:spLocks noGrp="1"/>
          </p:cNvSpPr>
          <p:nvPr>
            <p:ph type="sldNum" sz="quarter" idx="2"/>
          </p:nvPr>
        </p:nvSpPr>
        <p:spPr bwMode="auto">
          <a:prstGeom prst="rect">
            <a:avLst/>
          </a:prstGeom>
        </p:spPr>
        <p:txBody>
          <a:bodyPr/>
          <a:lstStyle/>
          <a:p>
            <a:pPr>
              <a:defRPr/>
            </a:pPr>
            <a:fld id="{86CB4B4D-7CA3-9044-876B-883B54F8677D}" type="slidenum">
              <a:rPr/>
              <a:t>‹#›</a:t>
            </a:fld>
            <a:endParaRPr dirty="0"/>
          </a:p>
        </p:txBody>
      </p:sp>
    </p:spTree>
    <p:extLst>
      <p:ext uri="{BB962C8B-B14F-4D97-AF65-F5344CB8AC3E}">
        <p14:creationId xmlns:p14="http://schemas.microsoft.com/office/powerpoint/2010/main" val="3577205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0866D5A-822B-A243-9F3F-92F3FDAF17F9}" type="datetimeFigureOut">
              <a:rPr lang="en-US" smtClean="0"/>
              <a:t>6/12/24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AB10F0-FBC2-AB43-B913-F9147CC6D57F}" type="slidenum">
              <a:rPr lang="en-US" smtClean="0"/>
              <a:t>‹#›</a:t>
            </a:fld>
            <a:endParaRPr lang="en-US"/>
          </a:p>
        </p:txBody>
      </p:sp>
    </p:spTree>
    <p:extLst>
      <p:ext uri="{BB962C8B-B14F-4D97-AF65-F5344CB8AC3E}">
        <p14:creationId xmlns:p14="http://schemas.microsoft.com/office/powerpoint/2010/main" val="365135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C0866D5A-822B-A243-9F3F-92F3FDAF17F9}" type="datetimeFigureOut">
              <a:rPr lang="en-US" smtClean="0"/>
              <a:t>6/12/24</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C6AB10F0-FBC2-AB43-B913-F9147CC6D57F}"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97572767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GB"/>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0866D5A-822B-A243-9F3F-92F3FDAF17F9}" type="datetimeFigureOut">
              <a:rPr lang="en-US" smtClean="0"/>
              <a:t>6/12/24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AB10F0-FBC2-AB43-B913-F9147CC6D57F}" type="slidenum">
              <a:rPr lang="en-US" smtClean="0"/>
              <a:t>‹#›</a:t>
            </a:fld>
            <a:endParaRPr lang="en-US"/>
          </a:p>
        </p:txBody>
      </p:sp>
    </p:spTree>
    <p:extLst>
      <p:ext uri="{BB962C8B-B14F-4D97-AF65-F5344CB8AC3E}">
        <p14:creationId xmlns:p14="http://schemas.microsoft.com/office/powerpoint/2010/main" val="2227258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0866D5A-822B-A243-9F3F-92F3FDAF17F9}" type="datetimeFigureOut">
              <a:rPr lang="en-US" smtClean="0"/>
              <a:t>6/12/24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AB10F0-FBC2-AB43-B913-F9147CC6D57F}" type="slidenum">
              <a:rPr lang="en-US" smtClean="0"/>
              <a:t>‹#›</a:t>
            </a:fld>
            <a:endParaRPr lang="en-US"/>
          </a:p>
        </p:txBody>
      </p:sp>
    </p:spTree>
    <p:extLst>
      <p:ext uri="{BB962C8B-B14F-4D97-AF65-F5344CB8AC3E}">
        <p14:creationId xmlns:p14="http://schemas.microsoft.com/office/powerpoint/2010/main" val="4079873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0866D5A-822B-A243-9F3F-92F3FDAF17F9}" type="datetimeFigureOut">
              <a:rPr lang="en-US" smtClean="0"/>
              <a:t>6/12/24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AB10F0-FBC2-AB43-B913-F9147CC6D57F}" type="slidenum">
              <a:rPr lang="en-US" smtClean="0"/>
              <a:t>‹#›</a:t>
            </a:fld>
            <a:endParaRPr lang="en-US"/>
          </a:p>
        </p:txBody>
      </p:sp>
    </p:spTree>
    <p:extLst>
      <p:ext uri="{BB962C8B-B14F-4D97-AF65-F5344CB8AC3E}">
        <p14:creationId xmlns:p14="http://schemas.microsoft.com/office/powerpoint/2010/main" val="358434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866D5A-822B-A243-9F3F-92F3FDAF17F9}" type="datetimeFigureOut">
              <a:rPr lang="en-US" smtClean="0"/>
              <a:t>6/12/24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AB10F0-FBC2-AB43-B913-F9147CC6D57F}" type="slidenum">
              <a:rPr lang="en-US" smtClean="0"/>
              <a:t>‹#›</a:t>
            </a:fld>
            <a:endParaRPr lang="en-US"/>
          </a:p>
        </p:txBody>
      </p:sp>
    </p:spTree>
    <p:extLst>
      <p:ext uri="{BB962C8B-B14F-4D97-AF65-F5344CB8AC3E}">
        <p14:creationId xmlns:p14="http://schemas.microsoft.com/office/powerpoint/2010/main" val="1769961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GB"/>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C0866D5A-822B-A243-9F3F-92F3FDAF17F9}" type="datetimeFigureOut">
              <a:rPr lang="en-US" smtClean="0"/>
              <a:t>6/12/24</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6AB10F0-FBC2-AB43-B913-F9147CC6D57F}"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5917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C0866D5A-822B-A243-9F3F-92F3FDAF17F9}" type="datetimeFigureOut">
              <a:rPr lang="en-US" smtClean="0"/>
              <a:t>6/12/24</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6AB10F0-FBC2-AB43-B913-F9147CC6D57F}"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53583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C0866D5A-822B-A243-9F3F-92F3FDAF17F9}" type="datetimeFigureOut">
              <a:rPr lang="en-US" smtClean="0"/>
              <a:t>6/12/24</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C6AB10F0-FBC2-AB43-B913-F9147CC6D57F}"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742280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vmlDrawing" Target="../drawings/vmlDrawing1.v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professoriate.org/wp-content/uploads/2024/05/Ethical-Framework-consultative-v4.1.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professoriate.org/"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1.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hyperlink" Target="http://www.professoriate.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www.surveymonkey.com/r/YTF6CDN"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doi.org/10.55486/amrrcg.v26i" TargetMode="External"/><Relationship Id="rId13" Type="http://schemas.openxmlformats.org/officeDocument/2006/relationships/hyperlink" Target="https://doi.org/10.1007/s10734-018-0354-y" TargetMode="External"/><Relationship Id="rId3" Type="http://schemas.openxmlformats.org/officeDocument/2006/relationships/hyperlink" Target="https://doi.org/10.2307/2649146" TargetMode="External"/><Relationship Id="rId7" Type="http://schemas.openxmlformats.org/officeDocument/2006/relationships/hyperlink" Target="https://www.aaup.org/article/how-did-we-get-here" TargetMode="External"/><Relationship Id="rId12" Type="http://schemas.openxmlformats.org/officeDocument/2006/relationships/hyperlink" Target="https://www.jstor.org/stable/375983"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doi.org/10.1080/0379772930180209" TargetMode="External"/><Relationship Id="rId11" Type="http://schemas.openxmlformats.org/officeDocument/2006/relationships/hyperlink" Target="https://doi.org/10.1007/s10734-021-00759-8" TargetMode="External"/><Relationship Id="rId5" Type="http://schemas.openxmlformats.org/officeDocument/2006/relationships/hyperlink" Target="https://www.education.gov.au/australian-universities-accord/resources/final-report" TargetMode="External"/><Relationship Id="rId10" Type="http://schemas.openxmlformats.org/officeDocument/2006/relationships/hyperlink" Target="https://doi.org/10.1007/s10734-012-9534-3" TargetMode="External"/><Relationship Id="rId4" Type="http://schemas.openxmlformats.org/officeDocument/2006/relationships/hyperlink" Target="https://doi.org/10.1080/02680930701754047" TargetMode="External"/><Relationship Id="rId9" Type="http://schemas.openxmlformats.org/officeDocument/2006/relationships/hyperlink" Target="https://doi.org/10.1002/sres.2158" TargetMode="External"/><Relationship Id="rId14" Type="http://schemas.openxmlformats.org/officeDocument/2006/relationships/hyperlink" Target="https://doi.org/10.17763/haer.72.4.0515nr62324n71p1"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oecd-ilibrary.org/education/higher-education-management-and-policy/volume-14/issue-2_hemp-v14-2-en" TargetMode="External"/><Relationship Id="rId7" Type="http://schemas.openxmlformats.org/officeDocument/2006/relationships/hyperlink" Target="http://dx.doi.org/10.1080/13600800903440592"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doi.org/10.1177%2F14778785211029516" TargetMode="External"/><Relationship Id="rId5" Type="http://schemas.openxmlformats.org/officeDocument/2006/relationships/hyperlink" Target="https://doi.org/10.14221/ajte.2022v47n1.6" TargetMode="External"/><Relationship Id="rId4" Type="http://schemas.openxmlformats.org/officeDocument/2006/relationships/hyperlink" Target="https://doi.org/10.1007/s10734-019-0358-2"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doi.org/10.1080/01425692.2014.883916" TargetMode="External"/><Relationship Id="rId3" Type="http://schemas.openxmlformats.org/officeDocument/2006/relationships/hyperlink" Target="https://doi.org/10.1111/j.1468-2273.2011.00496.x" TargetMode="External"/><Relationship Id="rId7" Type="http://schemas.openxmlformats.org/officeDocument/2006/relationships/hyperlink" Target="https://www.jstor.org/stable/1164261"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doi.org/10.1080/07294360.2012.680209" TargetMode="External"/><Relationship Id="rId5" Type="http://schemas.openxmlformats.org/officeDocument/2006/relationships/hyperlink" Target="http://dx.doi.org/10.1787/9789264279865-en" TargetMode="External"/><Relationship Id="rId10" Type="http://schemas.openxmlformats.org/officeDocument/2006/relationships/hyperlink" Target="https://doi.org/10.1080/1360080042000290177" TargetMode="External"/><Relationship Id="rId4" Type="http://schemas.openxmlformats.org/officeDocument/2006/relationships/hyperlink" Target="https://www.magna-charta.org/" TargetMode="External"/><Relationship Id="rId9" Type="http://schemas.openxmlformats.org/officeDocument/2006/relationships/hyperlink" Target="https://www.teqsa.gov.au/guides-resources/resources/guidance-notes/guidance-note-academic-governance"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18DBB7-8AE3-D768-CEBF-A4DDD25B2720}"/>
              </a:ext>
            </a:extLst>
          </p:cNvPr>
          <p:cNvSpPr>
            <a:spLocks noGrp="1"/>
          </p:cNvSpPr>
          <p:nvPr>
            <p:ph type="ctrTitle"/>
          </p:nvPr>
        </p:nvSpPr>
        <p:spPr>
          <a:xfrm>
            <a:off x="1180407" y="1330774"/>
            <a:ext cx="9426633" cy="2098226"/>
          </a:xfrm>
        </p:spPr>
        <p:txBody>
          <a:bodyPr>
            <a:normAutofit/>
          </a:bodyPr>
          <a:lstStyle/>
          <a:p>
            <a:r>
              <a:rPr lang="en-US" sz="4800" dirty="0"/>
              <a:t>Re-thinking the role of the Academic Profession</a:t>
            </a:r>
            <a:br>
              <a:rPr lang="en-US" sz="4800" dirty="0"/>
            </a:br>
            <a:r>
              <a:rPr lang="en-US" sz="4800" dirty="0"/>
              <a:t> in the managerial university</a:t>
            </a:r>
          </a:p>
        </p:txBody>
      </p:sp>
      <p:sp>
        <p:nvSpPr>
          <p:cNvPr id="5" name="Subtitle 4">
            <a:extLst>
              <a:ext uri="{FF2B5EF4-FFF2-40B4-BE49-F238E27FC236}">
                <a16:creationId xmlns:a16="http://schemas.microsoft.com/office/drawing/2014/main" id="{F1AC977F-75E4-1A70-4001-9EEF193F57D7}"/>
              </a:ext>
            </a:extLst>
          </p:cNvPr>
          <p:cNvSpPr>
            <a:spLocks noGrp="1"/>
          </p:cNvSpPr>
          <p:nvPr>
            <p:ph type="subTitle" idx="1"/>
          </p:nvPr>
        </p:nvSpPr>
        <p:spPr>
          <a:xfrm>
            <a:off x="1524000" y="3687175"/>
            <a:ext cx="9144000" cy="2133599"/>
          </a:xfrm>
        </p:spPr>
        <p:txBody>
          <a:bodyPr>
            <a:normAutofit fontScale="85000" lnSpcReduction="20000"/>
          </a:bodyPr>
          <a:lstStyle/>
          <a:p>
            <a:r>
              <a:rPr lang="en-US" sz="3600" dirty="0"/>
              <a:t>Introducing the Professional Ethical Framework for Australian Academics </a:t>
            </a:r>
          </a:p>
          <a:p>
            <a:endParaRPr lang="en-US" sz="2400" dirty="0"/>
          </a:p>
          <a:p>
            <a:r>
              <a:rPr lang="en-US" dirty="0"/>
              <a:t>ADJUNCT SSOCIATE PROFESSOR </a:t>
            </a:r>
          </a:p>
          <a:p>
            <a:r>
              <a:rPr lang="en-US" dirty="0"/>
              <a:t>JOHN  D KENNY</a:t>
            </a:r>
          </a:p>
          <a:p>
            <a:r>
              <a:rPr lang="en-US" dirty="0"/>
              <a:t>UNNIVERSITY OF TASMANIA</a:t>
            </a:r>
          </a:p>
        </p:txBody>
      </p:sp>
    </p:spTree>
    <p:extLst>
      <p:ext uri="{BB962C8B-B14F-4D97-AF65-F5344CB8AC3E}">
        <p14:creationId xmlns:p14="http://schemas.microsoft.com/office/powerpoint/2010/main" val="2977534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DD9011C-F23A-0A9D-8421-7BFF40359169}"/>
              </a:ext>
            </a:extLst>
          </p:cNvPr>
          <p:cNvSpPr>
            <a:spLocks noGrp="1"/>
          </p:cNvSpPr>
          <p:nvPr>
            <p:ph type="title"/>
          </p:nvPr>
        </p:nvSpPr>
        <p:spPr/>
        <p:txBody>
          <a:bodyPr/>
          <a:lstStyle/>
          <a:p>
            <a:pPr algn="ctr"/>
            <a:r>
              <a:rPr lang="en-US" dirty="0"/>
              <a:t>Shifting power</a:t>
            </a:r>
          </a:p>
        </p:txBody>
      </p:sp>
      <p:sp>
        <p:nvSpPr>
          <p:cNvPr id="6" name="Content Placeholder 5">
            <a:extLst>
              <a:ext uri="{FF2B5EF4-FFF2-40B4-BE49-F238E27FC236}">
                <a16:creationId xmlns:a16="http://schemas.microsoft.com/office/drawing/2014/main" id="{2A22FC7D-4150-FB33-5B61-0F02BAC0DDA3}"/>
              </a:ext>
            </a:extLst>
          </p:cNvPr>
          <p:cNvSpPr>
            <a:spLocks noGrp="1"/>
          </p:cNvSpPr>
          <p:nvPr>
            <p:ph idx="1"/>
          </p:nvPr>
        </p:nvSpPr>
        <p:spPr>
          <a:xfrm>
            <a:off x="1371600" y="1395663"/>
            <a:ext cx="10178716" cy="5125453"/>
          </a:xfrm>
        </p:spPr>
        <p:txBody>
          <a:bodyPr>
            <a:normAutofit lnSpcReduction="10000"/>
          </a:bodyPr>
          <a:lstStyle/>
          <a:p>
            <a:r>
              <a:rPr lang="en-US" sz="2000" dirty="0"/>
              <a:t>Academics (Professors) reduced tenure; leaders no longer elected members of  university governance (Giroux; Harman, 2003)</a:t>
            </a:r>
          </a:p>
          <a:p>
            <a:r>
              <a:rPr lang="en-US" sz="2000" dirty="0"/>
              <a:t>Gradual loss of prestige and power as universities became more managerial</a:t>
            </a:r>
          </a:p>
          <a:p>
            <a:pPr lvl="1"/>
            <a:r>
              <a:rPr lang="en-US" sz="2000" dirty="0"/>
              <a:t>Hierarchy appointed by executive managers</a:t>
            </a:r>
          </a:p>
          <a:p>
            <a:pPr lvl="1"/>
            <a:r>
              <a:rPr lang="en-US" sz="2000" dirty="0"/>
              <a:t>Become more aligned with the hierarchy.</a:t>
            </a:r>
          </a:p>
          <a:p>
            <a:pPr lvl="1"/>
            <a:r>
              <a:rPr lang="en-US" sz="2000" dirty="0"/>
              <a:t>Increasing influence of hierarchy over academic role</a:t>
            </a:r>
          </a:p>
          <a:p>
            <a:pPr lvl="2"/>
            <a:r>
              <a:rPr lang="en-US" dirty="0"/>
              <a:t>Shift from “independent professionals” to “managed professionals”</a:t>
            </a:r>
            <a:endParaRPr lang="en-US" sz="2000" dirty="0"/>
          </a:p>
          <a:p>
            <a:pPr lvl="1"/>
            <a:r>
              <a:rPr lang="en-US" sz="2000" dirty="0"/>
              <a:t>Increasing constraints placed on fundamentals of academic work</a:t>
            </a:r>
          </a:p>
          <a:p>
            <a:pPr lvl="2"/>
            <a:r>
              <a:rPr lang="en-US" dirty="0"/>
              <a:t>Intensification, casualisation, limits on what counts as scholarship</a:t>
            </a:r>
          </a:p>
          <a:p>
            <a:pPr marL="0" indent="0">
              <a:buNone/>
            </a:pPr>
            <a:r>
              <a:rPr lang="en-US" sz="2000" dirty="0"/>
              <a:t>(</a:t>
            </a:r>
            <a:r>
              <a:rPr lang="en-US" sz="2000" dirty="0" err="1"/>
              <a:t>Billot</a:t>
            </a:r>
            <a:r>
              <a:rPr lang="en-US" sz="2000" dirty="0"/>
              <a:t>, 2010; </a:t>
            </a:r>
            <a:r>
              <a:rPr lang="en-US" sz="2000" dirty="0" err="1"/>
              <a:t>Faia</a:t>
            </a:r>
            <a:r>
              <a:rPr lang="en-US" sz="2000" dirty="0"/>
              <a:t>, 1976 ; Harman; 2003; Henkel,2005 ; Jolly, 2005; Rowlands, 2015; </a:t>
            </a:r>
            <a:r>
              <a:rPr lang="en-US" sz="2000" dirty="0" err="1"/>
              <a:t>Magney</a:t>
            </a:r>
            <a:r>
              <a:rPr lang="en-US" sz="2000" dirty="0"/>
              <a:t>, 2006)</a:t>
            </a:r>
          </a:p>
          <a:p>
            <a:r>
              <a:rPr lang="en-AU" sz="2000" dirty="0">
                <a:ea typeface="Times New Roman" panose="02020603050405020304" pitchFamily="18" charset="0"/>
              </a:rPr>
              <a:t>Collective bargaining fails to address reductions in decision </a:t>
            </a:r>
            <a:r>
              <a:rPr lang="en-AU" sz="2000" dirty="0">
                <a:solidFill>
                  <a:srgbClr val="000000"/>
                </a:solidFill>
                <a:ea typeface="Times New Roman" panose="02020603050405020304" pitchFamily="18" charset="0"/>
              </a:rPr>
              <a:t>making power &amp; budgets </a:t>
            </a:r>
          </a:p>
          <a:p>
            <a:pPr lvl="1"/>
            <a:r>
              <a:rPr lang="en-AU" dirty="0">
                <a:solidFill>
                  <a:srgbClr val="000000"/>
                </a:solidFill>
                <a:ea typeface="Times New Roman" panose="02020603050405020304" pitchFamily="18" charset="0"/>
              </a:rPr>
              <a:t>unions effectively ceded control of the academic workplace to management</a:t>
            </a:r>
          </a:p>
          <a:p>
            <a:pPr marL="530352" lvl="1" indent="0" algn="r">
              <a:buNone/>
            </a:pPr>
            <a:r>
              <a:rPr lang="en-AU" sz="1800" dirty="0">
                <a:solidFill>
                  <a:srgbClr val="000000"/>
                </a:solidFill>
                <a:ea typeface="Times New Roman" panose="02020603050405020304" pitchFamily="18" charset="0"/>
              </a:rPr>
              <a:t> (Lyons &amp; Ingersoll, 2010; </a:t>
            </a:r>
            <a:r>
              <a:rPr lang="en-AU" sz="1800" dirty="0" err="1">
                <a:solidFill>
                  <a:srgbClr val="000000"/>
                </a:solidFill>
                <a:ea typeface="Times New Roman" panose="02020603050405020304" pitchFamily="18" charset="0"/>
              </a:rPr>
              <a:t>Magney</a:t>
            </a:r>
            <a:r>
              <a:rPr lang="en-AU" sz="1800" dirty="0">
                <a:solidFill>
                  <a:srgbClr val="000000"/>
                </a:solidFill>
                <a:ea typeface="Times New Roman" panose="02020603050405020304" pitchFamily="18" charset="0"/>
              </a:rPr>
              <a:t>, 2006)</a:t>
            </a:r>
            <a:endParaRPr lang="en-US" sz="1800" dirty="0"/>
          </a:p>
        </p:txBody>
      </p:sp>
    </p:spTree>
    <p:extLst>
      <p:ext uri="{BB962C8B-B14F-4D97-AF65-F5344CB8AC3E}">
        <p14:creationId xmlns:p14="http://schemas.microsoft.com/office/powerpoint/2010/main" val="4240256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1683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1D875-25D5-0309-D105-0D7085911CF4}"/>
              </a:ext>
            </a:extLst>
          </p:cNvPr>
          <p:cNvSpPr>
            <a:spLocks noGrp="1"/>
          </p:cNvSpPr>
          <p:nvPr>
            <p:ph type="title"/>
          </p:nvPr>
        </p:nvSpPr>
        <p:spPr/>
        <p:txBody>
          <a:bodyPr/>
          <a:lstStyle/>
          <a:p>
            <a:pPr algn="ctr"/>
            <a:r>
              <a:rPr lang="en-US" dirty="0"/>
              <a:t>Dominance of Market Values</a:t>
            </a:r>
          </a:p>
        </p:txBody>
      </p:sp>
      <p:sp>
        <p:nvSpPr>
          <p:cNvPr id="11" name="Content Placeholder 10">
            <a:extLst>
              <a:ext uri="{FF2B5EF4-FFF2-40B4-BE49-F238E27FC236}">
                <a16:creationId xmlns:a16="http://schemas.microsoft.com/office/drawing/2014/main" id="{B506176C-D9BF-36B7-F429-3ACF7D0BBCBA}"/>
              </a:ext>
            </a:extLst>
          </p:cNvPr>
          <p:cNvSpPr>
            <a:spLocks noGrp="1"/>
          </p:cNvSpPr>
          <p:nvPr>
            <p:ph sz="half" idx="1"/>
          </p:nvPr>
        </p:nvSpPr>
        <p:spPr/>
        <p:txBody>
          <a:bodyPr>
            <a:normAutofit fontScale="40000" lnSpcReduction="20000"/>
          </a:bodyPr>
          <a:lstStyle/>
          <a:p>
            <a:endParaRPr lang="en-US" dirty="0"/>
          </a:p>
        </p:txBody>
      </p:sp>
      <p:sp>
        <p:nvSpPr>
          <p:cNvPr id="4" name="Content Placeholder 3">
            <a:extLst>
              <a:ext uri="{FF2B5EF4-FFF2-40B4-BE49-F238E27FC236}">
                <a16:creationId xmlns:a16="http://schemas.microsoft.com/office/drawing/2014/main" id="{5D3D3621-D3CC-3CCE-DCA0-EF534644C433}"/>
              </a:ext>
            </a:extLst>
          </p:cNvPr>
          <p:cNvSpPr>
            <a:spLocks noGrp="1"/>
          </p:cNvSpPr>
          <p:nvPr>
            <p:ph sz="half" idx="2"/>
          </p:nvPr>
        </p:nvSpPr>
        <p:spPr>
          <a:xfrm>
            <a:off x="6172202" y="1463040"/>
            <a:ext cx="5793754" cy="4838123"/>
          </a:xfrm>
        </p:spPr>
        <p:txBody>
          <a:bodyPr>
            <a:noAutofit/>
          </a:bodyPr>
          <a:lstStyle/>
          <a:p>
            <a:r>
              <a:rPr lang="en-US" sz="1700" dirty="0">
                <a:latin typeface="+mj-lt"/>
              </a:rPr>
              <a:t>Universities also reside within a HE system (lacking coherence) which impacts on their operations</a:t>
            </a:r>
          </a:p>
          <a:p>
            <a:pPr>
              <a:spcAft>
                <a:spcPts val="0"/>
              </a:spcAft>
            </a:pPr>
            <a:r>
              <a:rPr lang="en-US" sz="1700" dirty="0">
                <a:latin typeface="+mj-lt"/>
              </a:rPr>
              <a:t>Universities contain all of these cultural elements</a:t>
            </a:r>
          </a:p>
          <a:p>
            <a:pPr lvl="1">
              <a:spcAft>
                <a:spcPts val="0"/>
              </a:spcAft>
            </a:pPr>
            <a:r>
              <a:rPr lang="en-US" sz="1600" dirty="0">
                <a:latin typeface="+mj-lt"/>
              </a:rPr>
              <a:t>Which dominates?</a:t>
            </a:r>
          </a:p>
          <a:p>
            <a:pPr lvl="1">
              <a:spcAft>
                <a:spcPts val="0"/>
              </a:spcAft>
            </a:pPr>
            <a:r>
              <a:rPr lang="en-US" sz="1600" dirty="0">
                <a:latin typeface="+mj-lt"/>
              </a:rPr>
              <a:t>Academic independence limited by  hierarchy &amp; bureaucratic compliance</a:t>
            </a:r>
          </a:p>
          <a:p>
            <a:pPr lvl="1">
              <a:spcAft>
                <a:spcPts val="0"/>
              </a:spcAft>
            </a:pPr>
            <a:r>
              <a:rPr lang="en-US" sz="1600" dirty="0">
                <a:latin typeface="+mj-lt"/>
              </a:rPr>
              <a:t>Managerialism emphasises these systemic incoherencies </a:t>
            </a:r>
          </a:p>
          <a:p>
            <a:r>
              <a:rPr lang="en-GB" sz="1700" dirty="0">
                <a:effectLst/>
                <a:latin typeface="+mj-lt"/>
                <a:ea typeface="Calibri" panose="020F0502020204030204" pitchFamily="34" charset="0"/>
                <a:cs typeface="Times New Roman" panose="02020603050405020304" pitchFamily="18" charset="0"/>
              </a:rPr>
              <a:t>Despite unionisation  managers have reduced academic freedom &amp; autonomy because they retained control over “budgets, enrolment policies, program changes and other major issues” (</a:t>
            </a:r>
            <a:r>
              <a:rPr lang="en-GB" sz="1700" dirty="0" err="1">
                <a:effectLst/>
                <a:latin typeface="+mj-lt"/>
                <a:ea typeface="Calibri" panose="020F0502020204030204" pitchFamily="34" charset="0"/>
                <a:cs typeface="Times New Roman" panose="02020603050405020304" pitchFamily="18" charset="0"/>
              </a:rPr>
              <a:t>Magney</a:t>
            </a:r>
            <a:r>
              <a:rPr lang="en-GB" sz="1700" dirty="0">
                <a:effectLst/>
                <a:latin typeface="+mj-lt"/>
                <a:ea typeface="Calibri" panose="020F0502020204030204" pitchFamily="34" charset="0"/>
                <a:cs typeface="Times New Roman" panose="02020603050405020304" pitchFamily="18" charset="0"/>
              </a:rPr>
              <a:t>, 2006, p.60). </a:t>
            </a:r>
          </a:p>
          <a:p>
            <a:r>
              <a:rPr lang="en-GB" sz="1700" dirty="0">
                <a:latin typeface="+mj-lt"/>
                <a:ea typeface="Calibri" panose="020F0502020204030204" pitchFamily="34" charset="0"/>
                <a:cs typeface="Times New Roman" panose="02020603050405020304" pitchFamily="18" charset="0"/>
              </a:rPr>
              <a:t>Through an inability or unwillingness to tackle </a:t>
            </a:r>
            <a:r>
              <a:rPr lang="en-GB" sz="1700" dirty="0">
                <a:effectLst/>
                <a:latin typeface="+mj-lt"/>
                <a:ea typeface="Calibri" panose="020F0502020204030204" pitchFamily="34" charset="0"/>
                <a:cs typeface="Times New Roman" panose="02020603050405020304" pitchFamily="18" charset="0"/>
              </a:rPr>
              <a:t>these key aspects of academic work, unions have basically ceded control of the academic workplace to management. (</a:t>
            </a:r>
            <a:r>
              <a:rPr lang="en-GB" sz="1700" dirty="0" err="1">
                <a:effectLst/>
                <a:latin typeface="+mj-lt"/>
                <a:ea typeface="Calibri" panose="020F0502020204030204" pitchFamily="34" charset="0"/>
                <a:cs typeface="Times New Roman" panose="02020603050405020304" pitchFamily="18" charset="0"/>
              </a:rPr>
              <a:t>Magney</a:t>
            </a:r>
            <a:r>
              <a:rPr lang="en-GB" sz="1700" dirty="0">
                <a:effectLst/>
                <a:latin typeface="+mj-lt"/>
                <a:ea typeface="Calibri" panose="020F0502020204030204" pitchFamily="34" charset="0"/>
                <a:cs typeface="Times New Roman" panose="02020603050405020304" pitchFamily="18" charset="0"/>
              </a:rPr>
              <a:t>, 2006; Lyons &amp; Ingersoll, 2010).</a:t>
            </a:r>
            <a:r>
              <a:rPr lang="en-US" sz="1700" dirty="0">
                <a:latin typeface="+mj-lt"/>
              </a:rPr>
              <a:t> </a:t>
            </a:r>
          </a:p>
          <a:p>
            <a:r>
              <a:rPr lang="en-US" sz="1700" dirty="0">
                <a:latin typeface="+mj-lt"/>
              </a:rPr>
              <a:t>Overall, the effectiveness of universities in terms of academic outcomes is reduced.</a:t>
            </a:r>
          </a:p>
        </p:txBody>
      </p:sp>
      <p:graphicFrame>
        <p:nvGraphicFramePr>
          <p:cNvPr id="22" name="Content Placeholder 8">
            <a:extLst>
              <a:ext uri="{FF2B5EF4-FFF2-40B4-BE49-F238E27FC236}">
                <a16:creationId xmlns:a16="http://schemas.microsoft.com/office/drawing/2014/main" id="{519BF668-0355-2EDF-39A7-C2B2BA309F32}"/>
              </a:ext>
            </a:extLst>
          </p:cNvPr>
          <p:cNvGraphicFramePr>
            <a:graphicFrameLocks/>
          </p:cNvGraphicFramePr>
          <p:nvPr>
            <p:extLst>
              <p:ext uri="{D42A27DB-BD31-4B8C-83A1-F6EECF244321}">
                <p14:modId xmlns:p14="http://schemas.microsoft.com/office/powerpoint/2010/main" val="3456538763"/>
              </p:ext>
            </p:extLst>
          </p:nvPr>
        </p:nvGraphicFramePr>
        <p:xfrm>
          <a:off x="781396" y="1683419"/>
          <a:ext cx="5238404" cy="4945396"/>
        </p:xfrm>
        <a:graphic>
          <a:graphicData uri="http://schemas.openxmlformats.org/drawingml/2006/table">
            <a:tbl>
              <a:tblPr firstRow="1" bandRow="1">
                <a:tableStyleId>{5C22544A-7EE6-4342-B048-85BDC9FD1C3A}</a:tableStyleId>
              </a:tblPr>
              <a:tblGrid>
                <a:gridCol w="230530">
                  <a:extLst>
                    <a:ext uri="{9D8B030D-6E8A-4147-A177-3AD203B41FA5}">
                      <a16:colId xmlns:a16="http://schemas.microsoft.com/office/drawing/2014/main" val="180488962"/>
                    </a:ext>
                  </a:extLst>
                </a:gridCol>
                <a:gridCol w="1598270">
                  <a:extLst>
                    <a:ext uri="{9D8B030D-6E8A-4147-A177-3AD203B41FA5}">
                      <a16:colId xmlns:a16="http://schemas.microsoft.com/office/drawing/2014/main" val="3680759827"/>
                    </a:ext>
                  </a:extLst>
                </a:gridCol>
                <a:gridCol w="3142211">
                  <a:extLst>
                    <a:ext uri="{9D8B030D-6E8A-4147-A177-3AD203B41FA5}">
                      <a16:colId xmlns:a16="http://schemas.microsoft.com/office/drawing/2014/main" val="1889754977"/>
                    </a:ext>
                  </a:extLst>
                </a:gridCol>
                <a:gridCol w="267393">
                  <a:extLst>
                    <a:ext uri="{9D8B030D-6E8A-4147-A177-3AD203B41FA5}">
                      <a16:colId xmlns:a16="http://schemas.microsoft.com/office/drawing/2014/main" val="2199081281"/>
                    </a:ext>
                  </a:extLst>
                </a:gridCol>
              </a:tblGrid>
              <a:tr h="277903">
                <a:tc>
                  <a:txBody>
                    <a:bodyPr/>
                    <a:lstStyle/>
                    <a:p>
                      <a:r>
                        <a:rPr lang="en-AU" sz="1200" i="1"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r"/>
                      <a:r>
                        <a:rPr lang="en-AU" sz="1200" i="1" kern="100" dirty="0">
                          <a:effectLst/>
                          <a:latin typeface="Calibri" panose="020F0502020204030204" pitchFamily="34" charset="0"/>
                          <a:ea typeface="Times New Roman" panose="02020603050405020304" pitchFamily="18" charset="0"/>
                          <a:cs typeface="Times New Roman" panose="02020603050405020304" pitchFamily="18" charset="0"/>
                        </a:rPr>
                        <a:t>Flexibility</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AU" sz="1200" i="1" kern="100">
                          <a:effectLst/>
                          <a:latin typeface="Calibri" panose="020F0502020204030204" pitchFamily="34" charset="0"/>
                          <a:ea typeface="Times New Roman" panose="02020603050405020304" pitchFamily="18" charset="0"/>
                          <a:cs typeface="Times New Roman" panose="02020603050405020304" pitchFamily="18" charset="0"/>
                        </a:rPr>
                        <a:t>Individuality</a:t>
                      </a:r>
                      <a:endParaRPr lang="en-AU"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98991576"/>
                  </a:ext>
                </a:extLst>
              </a:tr>
              <a:tr h="1388060">
                <a:tc>
                  <a:txBody>
                    <a:bodyPr/>
                    <a:lstStyle/>
                    <a:p>
                      <a:pPr marL="71755" marR="71755">
                        <a:spcBef>
                          <a:spcPts val="500"/>
                        </a:spcBef>
                        <a:spcAft>
                          <a:spcPts val="500"/>
                        </a:spcAft>
                      </a:pPr>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Internal focus</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tc>
                <a:tc>
                  <a:txBody>
                    <a:bodyPr/>
                    <a:lstStyle/>
                    <a:p>
                      <a:pPr algn="ctr"/>
                      <a:r>
                        <a:rPr lang="en-AU" sz="1200" u="sng" kern="100" dirty="0">
                          <a:effectLst/>
                          <a:latin typeface="Calibri" panose="020F0502020204030204" pitchFamily="34" charset="0"/>
                          <a:ea typeface="Times New Roman" panose="02020603050405020304" pitchFamily="18" charset="0"/>
                          <a:cs typeface="Times New Roman" panose="02020603050405020304" pitchFamily="18" charset="0"/>
                        </a:rPr>
                        <a:t>Clan culture</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(Classic “community of scholars”)</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b="1" kern="100" dirty="0">
                          <a:effectLst/>
                          <a:latin typeface="Calibri" panose="020F0502020204030204" pitchFamily="34" charset="0"/>
                          <a:ea typeface="Times New Roman" panose="02020603050405020304" pitchFamily="18" charset="0"/>
                          <a:cs typeface="Times New Roman" panose="02020603050405020304" pitchFamily="18" charset="0"/>
                        </a:rPr>
                        <a:t>Leadership: </a:t>
                      </a:r>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based on mentorship, facilitation</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900" b="1" kern="100" dirty="0">
                          <a:effectLst/>
                          <a:latin typeface="Calibri" panose="020F0502020204030204" pitchFamily="34" charset="0"/>
                          <a:ea typeface="Times New Roman" panose="02020603050405020304" pitchFamily="18" charset="0"/>
                          <a:cs typeface="Times New Roman" panose="02020603050405020304" pitchFamily="18" charset="0"/>
                        </a:rPr>
                        <a:t> Values: </a:t>
                      </a:r>
                      <a:r>
                        <a:rPr lang="en-AU" sz="900" kern="100" dirty="0">
                          <a:effectLst/>
                          <a:latin typeface="Calibri" panose="020F0502020204030204" pitchFamily="34" charset="0"/>
                          <a:ea typeface="Times New Roman" panose="02020603050405020304" pitchFamily="18" charset="0"/>
                          <a:cs typeface="Times New Roman" panose="02020603050405020304" pitchFamily="18" charset="0"/>
                        </a:rPr>
                        <a:t>Col</a:t>
                      </a:r>
                      <a:r>
                        <a:rPr lang="en-AU" sz="900" kern="100" dirty="0">
                          <a:effectLst/>
                          <a:latin typeface="Code2000"/>
                          <a:ea typeface="Times New Roman" panose="02020603050405020304" pitchFamily="18" charset="0"/>
                          <a:cs typeface="Times New Roman" panose="02020603050405020304" pitchFamily="18" charset="0"/>
                        </a:rPr>
                        <a:t>legiality, Critique, scholarship, honesty,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900" kern="100" dirty="0">
                          <a:effectLst/>
                          <a:latin typeface="Code2000"/>
                          <a:ea typeface="Times New Roman" panose="02020603050405020304" pitchFamily="18" charset="0"/>
                          <a:cs typeface="Times New Roman" panose="02020603050405020304" pitchFamily="18" charset="0"/>
                        </a:rPr>
                        <a:t> </a:t>
                      </a:r>
                      <a:r>
                        <a:rPr lang="en-AU" sz="900" b="1" kern="100" dirty="0">
                          <a:effectLst/>
                          <a:latin typeface="Code2000"/>
                          <a:cs typeface="Times New Roman" panose="02020603050405020304" pitchFamily="18" charset="0"/>
                        </a:rPr>
                        <a:t>Goals: </a:t>
                      </a:r>
                      <a:r>
                        <a:rPr lang="en-AU" sz="900" kern="100" dirty="0">
                          <a:effectLst/>
                          <a:latin typeface="Code2000"/>
                          <a:cs typeface="Times New Roman" panose="02020603050405020304" pitchFamily="18" charset="0"/>
                        </a:rPr>
                        <a:t>Advancement of knowledge individual development.</a:t>
                      </a:r>
                      <a:r>
                        <a:rPr lang="en-AU" sz="1200" kern="100" dirty="0">
                          <a:effectLst/>
                          <a:latin typeface="Calibri" panose="020F0502020204030204" pitchFamily="34" charset="0"/>
                          <a:cs typeface="Times New Roman" panose="02020603050405020304" pitchFamily="18" charset="0"/>
                        </a:rPr>
                        <a:t> </a:t>
                      </a:r>
                      <a:r>
                        <a:rPr lang="en-AU" sz="900"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en-AU" sz="1200" u="sng" kern="100" dirty="0">
                          <a:effectLst/>
                          <a:latin typeface="Calibri" panose="020F0502020204030204" pitchFamily="34" charset="0"/>
                          <a:ea typeface="Times New Roman" panose="02020603050405020304" pitchFamily="18" charset="0"/>
                          <a:cs typeface="Times New Roman" panose="02020603050405020304" pitchFamily="18" charset="0"/>
                        </a:rPr>
                        <a:t>Adhocracy</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Leadership: based on entrepreneurship and responsiveness.</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Values: adaptability, flexibility, individuality, spontaneity,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b="1" kern="100" dirty="0">
                          <a:effectLst/>
                          <a:latin typeface="Calibri" panose="020F0502020204030204" pitchFamily="34" charset="0"/>
                          <a:ea typeface="Times New Roman" panose="02020603050405020304" pitchFamily="18" charset="0"/>
                          <a:cs typeface="Times New Roman" panose="02020603050405020304" pitchFamily="18" charset="0"/>
                        </a:rPr>
                        <a:t>Goals: </a:t>
                      </a:r>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Growth and individual achievement.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200" kern="100" dirty="0">
                          <a:effectLst/>
                          <a:latin typeface="Calibri" panose="020F0502020204030204" pitchFamily="34" charset="0"/>
                          <a:ea typeface="Times New Roman" panose="02020603050405020304" pitchFamily="18" charset="0"/>
                          <a:cs typeface="Times New Roman" panose="02020603050405020304" pitchFamily="18" charset="0"/>
                        </a:rPr>
                        <a:t> </a:t>
                      </a:r>
                    </a:p>
                  </a:txBody>
                  <a:tcPr marL="68580" marR="68580" marT="0" marB="0"/>
                </a:tc>
                <a:tc>
                  <a:txBody>
                    <a:bodyPr/>
                    <a:lstStyle/>
                    <a:p>
                      <a:pPr marL="71755" marR="71755" algn="r">
                        <a:spcBef>
                          <a:spcPts val="500"/>
                        </a:spcBef>
                        <a:spcAft>
                          <a:spcPts val="500"/>
                        </a:spcAft>
                      </a:pPr>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External focus</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
                </a:tc>
                <a:extLst>
                  <a:ext uri="{0D108BD9-81ED-4DB2-BD59-A6C34878D82A}">
                    <a16:rowId xmlns:a16="http://schemas.microsoft.com/office/drawing/2014/main" val="2110312723"/>
                  </a:ext>
                </a:extLst>
              </a:tr>
              <a:tr h="2421521">
                <a:tc>
                  <a:txBody>
                    <a:bodyPr/>
                    <a:lstStyle/>
                    <a:p>
                      <a:pPr marL="71755" marR="71755" algn="r">
                        <a:spcBef>
                          <a:spcPts val="500"/>
                        </a:spcBef>
                        <a:spcAft>
                          <a:spcPts val="500"/>
                        </a:spcAft>
                      </a:pPr>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People</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tc>
                <a:tc>
                  <a:txBody>
                    <a:bodyPr/>
                    <a:lstStyle/>
                    <a:p>
                      <a:pPr algn="ctr"/>
                      <a:r>
                        <a:rPr lang="en-AU" sz="1200" u="sng" kern="100" dirty="0">
                          <a:effectLst/>
                          <a:latin typeface="Calibri" panose="020F0502020204030204" pitchFamily="34" charset="0"/>
                          <a:ea typeface="Times New Roman" panose="02020603050405020304" pitchFamily="18" charset="0"/>
                          <a:cs typeface="Times New Roman" panose="02020603050405020304" pitchFamily="18" charset="0"/>
                        </a:rPr>
                        <a:t>Bureaucratic</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200" kern="100" dirty="0">
                          <a:effectLst/>
                          <a:latin typeface="Calibri" panose="020F0502020204030204" pitchFamily="34" charset="0"/>
                          <a:ea typeface="Times New Roman" panose="02020603050405020304" pitchFamily="18" charset="0"/>
                          <a:cs typeface="Times New Roman" panose="02020603050405020304" pitchFamily="18" charset="0"/>
                        </a:rPr>
                        <a:t>Leadership: based on hierarchy operating within defined policies, rules and standards</a:t>
                      </a:r>
                    </a:p>
                    <a:p>
                      <a:r>
                        <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rPr>
                        <a:t>Values: </a:t>
                      </a:r>
                      <a:r>
                        <a:rPr lang="en-AU" sz="1200" kern="100" dirty="0">
                          <a:effectLst/>
                          <a:latin typeface="Calibri" panose="020F0502020204030204" pitchFamily="34" charset="0"/>
                          <a:ea typeface="Times New Roman" panose="02020603050405020304" pitchFamily="18" charset="0"/>
                          <a:cs typeface="Times New Roman" panose="02020603050405020304" pitchFamily="18" charset="0"/>
                        </a:rPr>
                        <a:t>efficiency, stability, control, compliance and predictability goals</a:t>
                      </a:r>
                    </a:p>
                    <a:p>
                      <a:r>
                        <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rPr>
                        <a:t>Goals: </a:t>
                      </a:r>
                      <a:r>
                        <a:rPr lang="en-AU" sz="1200" kern="100" dirty="0">
                          <a:effectLst/>
                          <a:latin typeface="Calibri" panose="020F0502020204030204" pitchFamily="34" charset="0"/>
                          <a:ea typeface="Times New Roman" panose="02020603050405020304" pitchFamily="18" charset="0"/>
                          <a:cs typeface="Times New Roman" panose="02020603050405020304" pitchFamily="18" charset="0"/>
                        </a:rPr>
                        <a:t>stability, compliance, predictability </a:t>
                      </a:r>
                    </a:p>
                    <a:p>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en-AU" sz="1400" u="sng" kern="100" dirty="0">
                          <a:effectLst/>
                          <a:latin typeface="Calibri" panose="020F0502020204030204" pitchFamily="34" charset="0"/>
                          <a:ea typeface="Times New Roman" panose="02020603050405020304" pitchFamily="18" charset="0"/>
                          <a:cs typeface="Times New Roman" panose="02020603050405020304" pitchFamily="18" charset="0"/>
                        </a:rPr>
                        <a:t>Market</a:t>
                      </a:r>
                      <a:endParaRPr lang="en-AU" sz="14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600" b="1" kern="100" dirty="0">
                          <a:effectLst/>
                          <a:latin typeface="Calibri" panose="020F0502020204030204" pitchFamily="34" charset="0"/>
                          <a:ea typeface="Times New Roman" panose="02020603050405020304" pitchFamily="18" charset="0"/>
                          <a:cs typeface="Times New Roman" panose="02020603050405020304" pitchFamily="18" charset="0"/>
                        </a:rPr>
                        <a:t>Leadership: </a:t>
                      </a:r>
                      <a:r>
                        <a:rPr lang="en-AU" sz="1600" kern="100" dirty="0">
                          <a:effectLst/>
                          <a:latin typeface="Calibri" panose="020F0502020204030204" pitchFamily="34" charset="0"/>
                          <a:ea typeface="Times New Roman" panose="02020603050405020304" pitchFamily="18" charset="0"/>
                          <a:cs typeface="Times New Roman" panose="02020603050405020304" pitchFamily="18" charset="0"/>
                        </a:rPr>
                        <a:t>Focus on competitiveness and goal attainment </a:t>
                      </a:r>
                    </a:p>
                    <a:p>
                      <a:r>
                        <a:rPr lang="en-AU" sz="1600" b="1" kern="100" dirty="0">
                          <a:effectLst/>
                          <a:latin typeface="Calibri" panose="020F0502020204030204" pitchFamily="34" charset="0"/>
                          <a:ea typeface="Times New Roman" panose="02020603050405020304" pitchFamily="18" charset="0"/>
                          <a:cs typeface="Times New Roman" panose="02020603050405020304" pitchFamily="18" charset="0"/>
                        </a:rPr>
                        <a:t>Values: </a:t>
                      </a:r>
                      <a:r>
                        <a:rPr lang="en-AU" sz="1600" kern="100" dirty="0">
                          <a:effectLst/>
                          <a:latin typeface="Calibri" panose="020F0502020204030204" pitchFamily="34" charset="0"/>
                          <a:ea typeface="Times New Roman" panose="02020603050405020304" pitchFamily="18" charset="0"/>
                          <a:cs typeface="Times New Roman" panose="02020603050405020304" pitchFamily="18" charset="0"/>
                        </a:rPr>
                        <a:t>responsiveness, strategic planning, control, competitiveness and achievement.</a:t>
                      </a:r>
                    </a:p>
                    <a:p>
                      <a:r>
                        <a:rPr lang="en-AU" sz="1600" b="1" kern="100" dirty="0">
                          <a:effectLst/>
                          <a:latin typeface="Calibri" panose="020F0502020204030204" pitchFamily="34" charset="0"/>
                          <a:ea typeface="Times New Roman" panose="02020603050405020304" pitchFamily="18" charset="0"/>
                          <a:cs typeface="Times New Roman" panose="02020603050405020304" pitchFamily="18" charset="0"/>
                        </a:rPr>
                        <a:t>Goals: </a:t>
                      </a:r>
                      <a:r>
                        <a:rPr lang="en-AU" sz="1600" kern="100" dirty="0">
                          <a:effectLst/>
                          <a:latin typeface="Calibri" panose="020F0502020204030204" pitchFamily="34" charset="0"/>
                          <a:ea typeface="Times New Roman" panose="02020603050405020304" pitchFamily="18" charset="0"/>
                          <a:cs typeface="Times New Roman" panose="02020603050405020304" pitchFamily="18" charset="0"/>
                        </a:rPr>
                        <a:t>productivity, efficiency, revenue from external opportunities </a:t>
                      </a:r>
                    </a:p>
                  </a:txBody>
                  <a:tcPr marL="68580" marR="68580" marT="0" marB="0"/>
                </a:tc>
                <a:tc>
                  <a:txBody>
                    <a:bodyPr/>
                    <a:lstStyle/>
                    <a:p>
                      <a:pPr marL="71755" marR="71755">
                        <a:spcBef>
                          <a:spcPts val="500"/>
                        </a:spcBef>
                        <a:spcAft>
                          <a:spcPts val="500"/>
                        </a:spcAft>
                      </a:pPr>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Organisation</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
                </a:tc>
                <a:extLst>
                  <a:ext uri="{0D108BD9-81ED-4DB2-BD59-A6C34878D82A}">
                    <a16:rowId xmlns:a16="http://schemas.microsoft.com/office/drawing/2014/main" val="2003764587"/>
                  </a:ext>
                </a:extLst>
              </a:tr>
              <a:tr h="721972">
                <a:tc>
                  <a:txBody>
                    <a:bodyPr/>
                    <a:lstStyle/>
                    <a:p>
                      <a:r>
                        <a:rPr lang="en-AU" sz="1200" i="1"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r"/>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Control Predictability</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Stability</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57661505"/>
                  </a:ext>
                </a:extLst>
              </a:tr>
            </a:tbl>
          </a:graphicData>
        </a:graphic>
      </p:graphicFrame>
      <p:sp>
        <p:nvSpPr>
          <p:cNvPr id="30" name="Bent Arrow 29">
            <a:extLst>
              <a:ext uri="{FF2B5EF4-FFF2-40B4-BE49-F238E27FC236}">
                <a16:creationId xmlns:a16="http://schemas.microsoft.com/office/drawing/2014/main" id="{495EC6E2-8195-43F8-C960-CEBCB98D62C8}"/>
              </a:ext>
            </a:extLst>
          </p:cNvPr>
          <p:cNvSpPr/>
          <p:nvPr/>
        </p:nvSpPr>
        <p:spPr>
          <a:xfrm flipV="1">
            <a:off x="1676546" y="3202881"/>
            <a:ext cx="1345565" cy="1586088"/>
          </a:xfrm>
          <a:prstGeom prst="bentArrow">
            <a:avLst/>
          </a:prstGeom>
          <a:solidFill>
            <a:schemeClr val="bg2">
              <a:alpha val="11277"/>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33" name="Group 32">
            <a:extLst>
              <a:ext uri="{FF2B5EF4-FFF2-40B4-BE49-F238E27FC236}">
                <a16:creationId xmlns:a16="http://schemas.microsoft.com/office/drawing/2014/main" id="{645A94CC-83B6-8973-A3BB-716498AE7FBA}"/>
              </a:ext>
            </a:extLst>
          </p:cNvPr>
          <p:cNvGrpSpPr/>
          <p:nvPr/>
        </p:nvGrpSpPr>
        <p:grpSpPr>
          <a:xfrm>
            <a:off x="2055033" y="3221681"/>
            <a:ext cx="1345565" cy="851555"/>
            <a:chOff x="0" y="0"/>
            <a:chExt cx="1345565" cy="946964"/>
          </a:xfrm>
        </p:grpSpPr>
        <p:grpSp>
          <p:nvGrpSpPr>
            <p:cNvPr id="34" name="Group 33">
              <a:extLst>
                <a:ext uri="{FF2B5EF4-FFF2-40B4-BE49-F238E27FC236}">
                  <a16:creationId xmlns:a16="http://schemas.microsoft.com/office/drawing/2014/main" id="{19F97530-7F4D-F4EE-74A1-6FD07C597B1B}"/>
                </a:ext>
              </a:extLst>
            </p:cNvPr>
            <p:cNvGrpSpPr/>
            <p:nvPr/>
          </p:nvGrpSpPr>
          <p:grpSpPr>
            <a:xfrm>
              <a:off x="0" y="0"/>
              <a:ext cx="1345565" cy="694267"/>
              <a:chOff x="0" y="0"/>
              <a:chExt cx="1345565" cy="694267"/>
            </a:xfrm>
          </p:grpSpPr>
          <p:sp>
            <p:nvSpPr>
              <p:cNvPr id="36" name="Oval 35">
                <a:extLst>
                  <a:ext uri="{FF2B5EF4-FFF2-40B4-BE49-F238E27FC236}">
                    <a16:creationId xmlns:a16="http://schemas.microsoft.com/office/drawing/2014/main" id="{3768AE73-1D4B-BC42-C0B2-9158DE60B304}"/>
                  </a:ext>
                </a:extLst>
              </p:cNvPr>
              <p:cNvSpPr/>
              <p:nvPr/>
            </p:nvSpPr>
            <p:spPr>
              <a:xfrm>
                <a:off x="0" y="0"/>
                <a:ext cx="1345565" cy="694267"/>
              </a:xfrm>
              <a:prstGeom prst="ellipse">
                <a:avLst/>
              </a:prstGeom>
              <a:solidFill>
                <a:schemeClr val="bg2"/>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7" name="Text Box 50">
                <a:extLst>
                  <a:ext uri="{FF2B5EF4-FFF2-40B4-BE49-F238E27FC236}">
                    <a16:creationId xmlns:a16="http://schemas.microsoft.com/office/drawing/2014/main" id="{3721C04C-CD4E-8975-8C69-4DBD3C43E18D}"/>
                  </a:ext>
                </a:extLst>
              </p:cNvPr>
              <p:cNvSpPr txBox="1"/>
              <p:nvPr/>
            </p:nvSpPr>
            <p:spPr>
              <a:xfrm>
                <a:off x="194734" y="237067"/>
                <a:ext cx="988060" cy="271145"/>
              </a:xfrm>
              <a:prstGeom prst="rect">
                <a:avLst/>
              </a:prstGeom>
              <a:noFill/>
              <a:ln w="6350">
                <a:solidFill>
                  <a:schemeClr val="bg1"/>
                </a:solidFill>
              </a:ln>
              <a:effectLst>
                <a:softEdge rad="31750"/>
              </a:effectLst>
            </p:spPr>
            <p:txBody>
              <a:bodyPr rot="0" spcFirstLastPara="0" vert="horz" wrap="none" lIns="91440" tIns="45720" rIns="91440" bIns="45720" numCol="1" spcCol="0" rtlCol="0" fromWordArt="0" anchor="t" anchorCtr="0" forceAA="0" compatLnSpc="1">
                <a:prstTxWarp prst="textNoShape">
                  <a:avLst/>
                </a:prstTxWarp>
                <a:noAutofit/>
              </a:bodyPr>
              <a:lstStyle/>
              <a:p>
                <a:r>
                  <a:rPr lang="en-AU" sz="1200" kern="100" dirty="0">
                    <a:effectLst/>
                    <a:latin typeface="Calibri" panose="020F0502020204030204" pitchFamily="34" charset="0"/>
                    <a:ea typeface="Calibri" panose="020F0502020204030204" pitchFamily="34" charset="0"/>
                    <a:cs typeface="Times New Roman" panose="02020603050405020304" pitchFamily="18" charset="0"/>
                  </a:rPr>
                  <a:t>Effectiveness</a:t>
                </a:r>
              </a:p>
            </p:txBody>
          </p:sp>
        </p:grpSp>
        <p:sp>
          <p:nvSpPr>
            <p:cNvPr id="35" name="Right Arrow 34">
              <a:extLst>
                <a:ext uri="{FF2B5EF4-FFF2-40B4-BE49-F238E27FC236}">
                  <a16:creationId xmlns:a16="http://schemas.microsoft.com/office/drawing/2014/main" id="{7E67FD5E-393E-468B-35E1-E1BF4B81BEFA}"/>
                </a:ext>
              </a:extLst>
            </p:cNvPr>
            <p:cNvSpPr/>
            <p:nvPr/>
          </p:nvSpPr>
          <p:spPr>
            <a:xfrm rot="2788455">
              <a:off x="574920" y="612502"/>
              <a:ext cx="510514" cy="15841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Tree>
    <p:extLst>
      <p:ext uri="{BB962C8B-B14F-4D97-AF65-F5344CB8AC3E}">
        <p14:creationId xmlns:p14="http://schemas.microsoft.com/office/powerpoint/2010/main" val="1358811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61A6A-1AE1-9E6B-29ED-91835D072BA4}"/>
              </a:ext>
            </a:extLst>
          </p:cNvPr>
          <p:cNvSpPr>
            <a:spLocks noGrp="1"/>
          </p:cNvSpPr>
          <p:nvPr>
            <p:ph type="title"/>
          </p:nvPr>
        </p:nvSpPr>
        <p:spPr>
          <a:xfrm>
            <a:off x="898591" y="832291"/>
            <a:ext cx="3473753" cy="2687866"/>
          </a:xfrm>
        </p:spPr>
        <p:txBody>
          <a:bodyPr>
            <a:noAutofit/>
          </a:bodyPr>
          <a:lstStyle/>
          <a:p>
            <a:pPr lvl="1"/>
            <a:r>
              <a:rPr lang="en-US" sz="3200" dirty="0"/>
              <a:t>These outcomes are </a:t>
            </a:r>
            <a:r>
              <a:rPr lang="en-US" sz="3200" u="sng" dirty="0"/>
              <a:t>intentional &amp; systemic consequences </a:t>
            </a:r>
            <a:r>
              <a:rPr lang="en-US" sz="3200" dirty="0"/>
              <a:t>of  neoliberal  policy</a:t>
            </a:r>
            <a:br>
              <a:rPr lang="en-US" sz="3200" dirty="0"/>
            </a:br>
            <a:r>
              <a:rPr lang="en-US" sz="3200" dirty="0"/>
              <a:t>(Lyotard,1984)</a:t>
            </a:r>
            <a:br>
              <a:rPr lang="en-US" sz="3200" dirty="0"/>
            </a:br>
            <a:r>
              <a:rPr lang="en-US" sz="3200" dirty="0"/>
              <a:t>Kenway, 2014)</a:t>
            </a:r>
            <a:br>
              <a:rPr lang="en-US" sz="3200" dirty="0"/>
            </a:br>
            <a:br>
              <a:rPr lang="en-US" sz="3200" dirty="0"/>
            </a:br>
            <a:r>
              <a:rPr lang="en-US" sz="2400" dirty="0">
                <a:latin typeface="Helvetica" pitchFamily="2" charset="0"/>
              </a:rPr>
              <a:t>Implies academics need to </a:t>
            </a:r>
            <a:r>
              <a:rPr lang="en-US" sz="2400" dirty="0" err="1">
                <a:latin typeface="Helvetica" pitchFamily="2" charset="0"/>
              </a:rPr>
              <a:t>organise</a:t>
            </a:r>
            <a:r>
              <a:rPr lang="en-US" sz="2400" dirty="0">
                <a:latin typeface="Helvetica" pitchFamily="2" charset="0"/>
              </a:rPr>
              <a:t> to present a united counter-narrative</a:t>
            </a:r>
            <a:endParaRPr lang="en-US" sz="3200" dirty="0">
              <a:solidFill>
                <a:srgbClr val="FF0000"/>
              </a:solidFill>
            </a:endParaRPr>
          </a:p>
        </p:txBody>
      </p:sp>
      <p:graphicFrame>
        <p:nvGraphicFramePr>
          <p:cNvPr id="7" name="Content Placeholder 2">
            <a:extLst>
              <a:ext uri="{FF2B5EF4-FFF2-40B4-BE49-F238E27FC236}">
                <a16:creationId xmlns:a16="http://schemas.microsoft.com/office/drawing/2014/main" id="{51902B90-6926-B2F5-AFBE-29F7BC6C85DC}"/>
              </a:ext>
            </a:extLst>
          </p:cNvPr>
          <p:cNvGraphicFramePr>
            <a:graphicFrameLocks noGrp="1"/>
          </p:cNvGraphicFramePr>
          <p:nvPr>
            <p:ph idx="1"/>
            <p:extLst>
              <p:ext uri="{D42A27DB-BD31-4B8C-83A1-F6EECF244321}">
                <p14:modId xmlns:p14="http://schemas.microsoft.com/office/powerpoint/2010/main" val="652850116"/>
              </p:ext>
            </p:extLst>
          </p:nvPr>
        </p:nvGraphicFramePr>
        <p:xfrm>
          <a:off x="4572000" y="550974"/>
          <a:ext cx="7004042" cy="59383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6439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ED522-D4A0-AF95-0CDA-1B0FDE035F5A}"/>
              </a:ext>
            </a:extLst>
          </p:cNvPr>
          <p:cNvSpPr>
            <a:spLocks noGrp="1"/>
          </p:cNvSpPr>
          <p:nvPr>
            <p:ph type="title"/>
          </p:nvPr>
        </p:nvSpPr>
        <p:spPr/>
        <p:txBody>
          <a:bodyPr/>
          <a:lstStyle/>
          <a:p>
            <a:pPr algn="ctr"/>
            <a:r>
              <a:rPr lang="en-US" dirty="0"/>
              <a:t>Time to re-ground the HE sector?</a:t>
            </a:r>
          </a:p>
        </p:txBody>
      </p:sp>
      <p:sp>
        <p:nvSpPr>
          <p:cNvPr id="4" name="Content Placeholder 3">
            <a:extLst>
              <a:ext uri="{FF2B5EF4-FFF2-40B4-BE49-F238E27FC236}">
                <a16:creationId xmlns:a16="http://schemas.microsoft.com/office/drawing/2014/main" id="{37D50AB1-9D0A-A8C8-5406-3B1028F942BC}"/>
              </a:ext>
            </a:extLst>
          </p:cNvPr>
          <p:cNvSpPr>
            <a:spLocks noGrp="1"/>
          </p:cNvSpPr>
          <p:nvPr>
            <p:ph type="body" idx="1"/>
          </p:nvPr>
        </p:nvSpPr>
        <p:spPr>
          <a:xfrm>
            <a:off x="1187450" y="1695796"/>
            <a:ext cx="9810750" cy="4616104"/>
          </a:xfrm>
        </p:spPr>
        <p:txBody>
          <a:bodyPr>
            <a:normAutofit fontScale="70000" lnSpcReduction="20000"/>
          </a:bodyPr>
          <a:lstStyle/>
          <a:p>
            <a:pPr marL="0" indent="0">
              <a:buNone/>
            </a:pPr>
            <a:r>
              <a:rPr lang="en-AU" sz="4400" dirty="0">
                <a:solidFill>
                  <a:srgbClr val="000000"/>
                </a:solidFill>
                <a:effectLst/>
                <a:ea typeface="Times New Roman" panose="02020603050405020304" pitchFamily="18" charset="0"/>
              </a:rPr>
              <a:t>In Australia</a:t>
            </a:r>
          </a:p>
          <a:p>
            <a:pPr>
              <a:buFont typeface="Arial" panose="020B0604020202020204" pitchFamily="34" charset="0"/>
              <a:buChar char="•"/>
            </a:pPr>
            <a:r>
              <a:rPr lang="en-US" sz="4400" dirty="0"/>
              <a:t>Universities need to to “re-ground themselves” </a:t>
            </a:r>
            <a:r>
              <a:rPr lang="en-AU" sz="4400" dirty="0">
                <a:solidFill>
                  <a:srgbClr val="000000"/>
                </a:solidFill>
                <a:effectLst/>
                <a:ea typeface="Times New Roman" panose="02020603050405020304" pitchFamily="18" charset="0"/>
              </a:rPr>
              <a:t>to be free from “the intrusive” marketing and state driven “steering mechanisms   </a:t>
            </a:r>
          </a:p>
          <a:p>
            <a:pPr marL="457200" lvl="1" indent="0" algn="r">
              <a:buNone/>
            </a:pPr>
            <a:r>
              <a:rPr lang="en-AU" sz="4400" dirty="0">
                <a:solidFill>
                  <a:srgbClr val="000000"/>
                </a:solidFill>
                <a:effectLst/>
                <a:ea typeface="Times New Roman" panose="02020603050405020304" pitchFamily="18" charset="0"/>
              </a:rPr>
              <a:t> (</a:t>
            </a:r>
            <a:r>
              <a:rPr lang="en-US" sz="4400" dirty="0" err="1"/>
              <a:t>Marginson</a:t>
            </a:r>
            <a:r>
              <a:rPr lang="en-US" sz="4400" dirty="0"/>
              <a:t>, 2011, </a:t>
            </a:r>
            <a:r>
              <a:rPr lang="en-AU" sz="4400" dirty="0">
                <a:solidFill>
                  <a:srgbClr val="000000"/>
                </a:solidFill>
                <a:effectLst/>
                <a:ea typeface="Times New Roman" panose="02020603050405020304" pitchFamily="18" charset="0"/>
              </a:rPr>
              <a:t>p.430)</a:t>
            </a:r>
          </a:p>
          <a:p>
            <a:pPr marL="457200" lvl="1" indent="0" algn="r">
              <a:buNone/>
            </a:pPr>
            <a:endParaRPr lang="en-AU" sz="4400" dirty="0">
              <a:solidFill>
                <a:srgbClr val="000000"/>
              </a:solidFill>
            </a:endParaRPr>
          </a:p>
          <a:p>
            <a:pPr>
              <a:buFont typeface="Arial" panose="020B0604020202020204" pitchFamily="34" charset="0"/>
              <a:buChar char="•"/>
            </a:pPr>
            <a:r>
              <a:rPr lang="en-AU" sz="4400" dirty="0">
                <a:solidFill>
                  <a:srgbClr val="000000"/>
                </a:solidFill>
                <a:ea typeface="Times New Roman" panose="02020603050405020304" pitchFamily="18" charset="0"/>
              </a:rPr>
              <a:t>T</a:t>
            </a:r>
            <a:r>
              <a:rPr lang="en-AU" sz="4400" dirty="0">
                <a:solidFill>
                  <a:srgbClr val="000000"/>
                </a:solidFill>
                <a:effectLst/>
                <a:ea typeface="Times New Roman" panose="02020603050405020304" pitchFamily="18" charset="0"/>
              </a:rPr>
              <a:t>he independence of universities is reduced, the foundations of academic work are under threat and the academic role has become “almost untenable”  </a:t>
            </a:r>
          </a:p>
          <a:p>
            <a:pPr marL="457200" lvl="1" indent="0" algn="r">
              <a:buNone/>
            </a:pPr>
            <a:r>
              <a:rPr lang="en-AU" sz="4400" dirty="0">
                <a:solidFill>
                  <a:srgbClr val="000000"/>
                </a:solidFill>
                <a:effectLst/>
                <a:ea typeface="Times New Roman" panose="02020603050405020304" pitchFamily="18" charset="0"/>
              </a:rPr>
              <a:t> (Coates &amp; </a:t>
            </a:r>
            <a:r>
              <a:rPr lang="en-AU" sz="4400" dirty="0" err="1">
                <a:solidFill>
                  <a:srgbClr val="000000"/>
                </a:solidFill>
                <a:effectLst/>
                <a:ea typeface="Times New Roman" panose="02020603050405020304" pitchFamily="18" charset="0"/>
              </a:rPr>
              <a:t>Goedegebuure</a:t>
            </a:r>
            <a:r>
              <a:rPr lang="en-AU" sz="4400" dirty="0">
                <a:solidFill>
                  <a:srgbClr val="000000"/>
                </a:solidFill>
                <a:effectLst/>
                <a:ea typeface="Times New Roman" panose="02020603050405020304" pitchFamily="18" charset="0"/>
              </a:rPr>
              <a:t>, 2012, p.877).</a:t>
            </a:r>
          </a:p>
          <a:p>
            <a:pPr marL="0" indent="0">
              <a:buNone/>
            </a:pPr>
            <a:endParaRPr lang="en-AU" sz="2900" dirty="0">
              <a:solidFill>
                <a:srgbClr val="000000"/>
              </a:solidFill>
              <a:ea typeface="Times New Roman" panose="02020603050405020304" pitchFamily="18" charset="0"/>
            </a:endParaRPr>
          </a:p>
        </p:txBody>
      </p:sp>
    </p:spTree>
    <p:extLst>
      <p:ext uri="{BB962C8B-B14F-4D97-AF65-F5344CB8AC3E}">
        <p14:creationId xmlns:p14="http://schemas.microsoft.com/office/powerpoint/2010/main" val="765696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4CEC1-0B7B-7A1A-558D-6BC219855C09}"/>
              </a:ext>
            </a:extLst>
          </p:cNvPr>
          <p:cNvSpPr>
            <a:spLocks noGrp="1"/>
          </p:cNvSpPr>
          <p:nvPr>
            <p:ph type="title"/>
          </p:nvPr>
        </p:nvSpPr>
        <p:spPr/>
        <p:txBody>
          <a:bodyPr/>
          <a:lstStyle/>
          <a:p>
            <a:pPr algn="ctr"/>
            <a:r>
              <a:rPr lang="en-US" dirty="0"/>
              <a:t>Australian Universities Review (AUA (2024) – A </a:t>
            </a:r>
            <a:r>
              <a:rPr lang="en-US" dirty="0" err="1"/>
              <a:t>regrounding</a:t>
            </a:r>
            <a:r>
              <a:rPr lang="en-US" dirty="0"/>
              <a:t>?</a:t>
            </a:r>
          </a:p>
        </p:txBody>
      </p:sp>
      <p:sp>
        <p:nvSpPr>
          <p:cNvPr id="3" name="Text Placeholder 2">
            <a:extLst>
              <a:ext uri="{FF2B5EF4-FFF2-40B4-BE49-F238E27FC236}">
                <a16:creationId xmlns:a16="http://schemas.microsoft.com/office/drawing/2014/main" id="{F8D3D88F-485A-4DBB-6D2A-DBA39AA3DEF9}"/>
              </a:ext>
            </a:extLst>
          </p:cNvPr>
          <p:cNvSpPr>
            <a:spLocks noGrp="1"/>
          </p:cNvSpPr>
          <p:nvPr>
            <p:ph type="body" idx="1"/>
          </p:nvPr>
        </p:nvSpPr>
        <p:spPr/>
        <p:txBody>
          <a:bodyPr/>
          <a:lstStyle/>
          <a:p>
            <a:pPr>
              <a:spcBef>
                <a:spcPts val="400"/>
              </a:spcBef>
              <a:buFont typeface="Arial" panose="020B0604020202020204" pitchFamily="34" charset="0"/>
              <a:buChar char="•"/>
            </a:pPr>
            <a:r>
              <a:rPr lang="en-US" sz="2400" dirty="0"/>
              <a:t>Final report AUA (2024) released in</a:t>
            </a:r>
          </a:p>
          <a:p>
            <a:pPr>
              <a:spcBef>
                <a:spcPts val="400"/>
              </a:spcBef>
              <a:buFont typeface="Arial" panose="020B0604020202020204" pitchFamily="34" charset="0"/>
              <a:buChar char="•"/>
            </a:pPr>
            <a:r>
              <a:rPr lang="en-US" sz="2400" dirty="0"/>
              <a:t>Made important recommendations in regard to</a:t>
            </a:r>
          </a:p>
          <a:p>
            <a:pPr>
              <a:spcBef>
                <a:spcPts val="400"/>
              </a:spcBef>
              <a:buFont typeface="Arial" panose="020B0604020202020204" pitchFamily="34" charset="0"/>
              <a:buChar char="•"/>
            </a:pPr>
            <a:r>
              <a:rPr lang="en-US" sz="2400" dirty="0"/>
              <a:t>Reestablishing trust in the sector</a:t>
            </a:r>
          </a:p>
          <a:p>
            <a:pPr>
              <a:spcBef>
                <a:spcPts val="400"/>
              </a:spcBef>
              <a:buFont typeface="Arial" panose="020B0604020202020204" pitchFamily="34" charset="0"/>
              <a:buChar char="•"/>
            </a:pPr>
            <a:r>
              <a:rPr lang="en-US" sz="2400" dirty="0"/>
              <a:t>Longer term planning with opportunity for stakeholders at all levels to have input into planning</a:t>
            </a:r>
          </a:p>
          <a:p>
            <a:pPr>
              <a:spcBef>
                <a:spcPts val="400"/>
              </a:spcBef>
              <a:buFont typeface="Arial" panose="020B0604020202020204" pitchFamily="34" charset="0"/>
              <a:buChar char="•"/>
            </a:pPr>
            <a:r>
              <a:rPr lang="en-US" sz="2400" dirty="0"/>
              <a:t>Addressing key welfare, access &amp; equity issues</a:t>
            </a:r>
          </a:p>
          <a:p>
            <a:pPr>
              <a:spcBef>
                <a:spcPts val="400"/>
              </a:spcBef>
              <a:buFont typeface="Arial" panose="020B0604020202020204" pitchFamily="34" charset="0"/>
              <a:buChar char="•"/>
            </a:pPr>
            <a:r>
              <a:rPr lang="en-US" sz="2400" dirty="0"/>
              <a:t>Creation of an independent Australian Universities Commission  to advise on funding and related issues</a:t>
            </a:r>
          </a:p>
          <a:p>
            <a:pPr marL="0" indent="0">
              <a:buNone/>
            </a:pPr>
            <a:r>
              <a:rPr lang="en-US" sz="2400" dirty="0">
                <a:solidFill>
                  <a:srgbClr val="FF0000"/>
                </a:solidFill>
              </a:rPr>
              <a:t>OR….</a:t>
            </a:r>
          </a:p>
        </p:txBody>
      </p:sp>
    </p:spTree>
    <p:extLst>
      <p:ext uri="{BB962C8B-B14F-4D97-AF65-F5344CB8AC3E}">
        <p14:creationId xmlns:p14="http://schemas.microsoft.com/office/powerpoint/2010/main" val="1746138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5E245-185C-4C83-A54A-01503A4C11A7}"/>
              </a:ext>
            </a:extLst>
          </p:cNvPr>
          <p:cNvSpPr>
            <a:spLocks noGrp="1"/>
          </p:cNvSpPr>
          <p:nvPr>
            <p:ph type="title"/>
          </p:nvPr>
        </p:nvSpPr>
        <p:spPr/>
        <p:txBody>
          <a:bodyPr/>
          <a:lstStyle/>
          <a:p>
            <a:r>
              <a:rPr lang="en-US" dirty="0"/>
              <a:t>OR… A missed opportunity?</a:t>
            </a:r>
          </a:p>
        </p:txBody>
      </p:sp>
      <p:sp>
        <p:nvSpPr>
          <p:cNvPr id="3" name="Content Placeholder 2">
            <a:extLst>
              <a:ext uri="{FF2B5EF4-FFF2-40B4-BE49-F238E27FC236}">
                <a16:creationId xmlns:a16="http://schemas.microsoft.com/office/drawing/2014/main" id="{7AA5162F-4C0B-127F-17DD-54F71B4EB782}"/>
              </a:ext>
            </a:extLst>
          </p:cNvPr>
          <p:cNvSpPr>
            <a:spLocks noGrp="1"/>
          </p:cNvSpPr>
          <p:nvPr>
            <p:ph idx="1"/>
          </p:nvPr>
        </p:nvSpPr>
        <p:spPr>
          <a:xfrm>
            <a:off x="1371600" y="1691640"/>
            <a:ext cx="9601200" cy="4175760"/>
          </a:xfrm>
        </p:spPr>
        <p:txBody>
          <a:bodyPr>
            <a:normAutofit fontScale="85000" lnSpcReduction="10000"/>
          </a:bodyPr>
          <a:lstStyle/>
          <a:p>
            <a:pPr marL="0" indent="0">
              <a:buNone/>
            </a:pPr>
            <a:r>
              <a:rPr lang="en-US" sz="3300" dirty="0"/>
              <a:t>Although recognising T&amp;R academics as the “backbone” of the research system, other than calling on universities to become “better employers”, AUA (2024) said little about how the academic role fits into the managerial university. In particular:</a:t>
            </a:r>
          </a:p>
          <a:p>
            <a:pPr lvl="1"/>
            <a:r>
              <a:rPr lang="en-US" sz="3300" dirty="0"/>
              <a:t>Their role in university governance &amp; leadership</a:t>
            </a:r>
          </a:p>
          <a:p>
            <a:pPr lvl="1"/>
            <a:r>
              <a:rPr lang="en-US" sz="3300" dirty="0"/>
              <a:t>How individual academic freedom and professional autonomy should fit within a bureaucratic structure</a:t>
            </a:r>
          </a:p>
          <a:p>
            <a:pPr lvl="1"/>
            <a:r>
              <a:rPr lang="en-US" sz="3300" dirty="0"/>
              <a:t>How to deal with workload and performance issues that reflect the deterioration in working conditions.</a:t>
            </a:r>
          </a:p>
          <a:p>
            <a:pPr marL="457200" lvl="1" indent="0">
              <a:buNone/>
            </a:pPr>
            <a:r>
              <a:rPr lang="en-US" sz="2900" dirty="0">
                <a:solidFill>
                  <a:srgbClr val="FF0000"/>
                </a:solidFill>
                <a:latin typeface="Tw Cen MT" panose="020B0602020104020603" pitchFamily="34" charset="77"/>
              </a:rPr>
              <a:t>Who would represent the profession at the Table? Management? Union? </a:t>
            </a:r>
          </a:p>
          <a:p>
            <a:endParaRPr lang="en-US" dirty="0"/>
          </a:p>
        </p:txBody>
      </p:sp>
    </p:spTree>
    <p:extLst>
      <p:ext uri="{BB962C8B-B14F-4D97-AF65-F5344CB8AC3E}">
        <p14:creationId xmlns:p14="http://schemas.microsoft.com/office/powerpoint/2010/main" val="3270790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2C268BC-DA90-905C-81DF-BC42F23F302D}"/>
              </a:ext>
            </a:extLst>
          </p:cNvPr>
          <p:cNvSpPr>
            <a:spLocks noGrp="1"/>
          </p:cNvSpPr>
          <p:nvPr>
            <p:ph type="title"/>
          </p:nvPr>
        </p:nvSpPr>
        <p:spPr>
          <a:xfrm>
            <a:off x="587388" y="808056"/>
            <a:ext cx="10801200" cy="1077229"/>
          </a:xfrm>
        </p:spPr>
        <p:txBody>
          <a:bodyPr vert="horz" lIns="45720" tIns="22860" rIns="45720" bIns="22860" rtlCol="0" anchor="t">
            <a:normAutofit/>
          </a:bodyPr>
          <a:lstStyle/>
          <a:p>
            <a:pPr algn="ctr" defTabSz="457200"/>
            <a:r>
              <a:rPr lang="en-US" sz="4800" dirty="0"/>
              <a:t>The Academy has been complicit…!</a:t>
            </a:r>
          </a:p>
        </p:txBody>
      </p:sp>
      <p:sp>
        <p:nvSpPr>
          <p:cNvPr id="6" name="Text Placeholder 5">
            <a:extLst>
              <a:ext uri="{FF2B5EF4-FFF2-40B4-BE49-F238E27FC236}">
                <a16:creationId xmlns:a16="http://schemas.microsoft.com/office/drawing/2014/main" id="{0B79AE56-39DE-0592-2F31-8E0B5D3DCD4D}"/>
              </a:ext>
            </a:extLst>
          </p:cNvPr>
          <p:cNvSpPr>
            <a:spLocks noGrp="1"/>
          </p:cNvSpPr>
          <p:nvPr>
            <p:ph type="body" idx="1"/>
          </p:nvPr>
        </p:nvSpPr>
        <p:spPr>
          <a:xfrm>
            <a:off x="803412" y="1664804"/>
            <a:ext cx="10801200" cy="4896544"/>
          </a:xfrm>
        </p:spPr>
        <p:txBody>
          <a:bodyPr vert="horz" lIns="45720" tIns="22860" rIns="45720" bIns="22860" rtlCol="0" anchor="t">
            <a:normAutofit lnSpcReduction="10000"/>
          </a:bodyPr>
          <a:lstStyle/>
          <a:p>
            <a:pPr marL="0" indent="0" algn="ctr" defTabSz="457200">
              <a:spcAft>
                <a:spcPts val="300"/>
              </a:spcAft>
              <a:buNone/>
            </a:pPr>
            <a:r>
              <a:rPr lang="en-US" sz="2150" b="1" dirty="0"/>
              <a:t>“The lost profession”</a:t>
            </a:r>
          </a:p>
          <a:p>
            <a:pPr marL="0" indent="0" defTabSz="457200">
              <a:spcAft>
                <a:spcPts val="300"/>
              </a:spcAft>
              <a:buNone/>
            </a:pPr>
            <a:r>
              <a:rPr lang="en-US" sz="2150" dirty="0"/>
              <a:t>If the professionalism of academics has come under attack, …and if that attack has succeeded, to what extent is this outcome the result of a failure of academics to explicitly define their professionalism?                                           </a:t>
            </a:r>
          </a:p>
          <a:p>
            <a:pPr marL="0" indent="0" algn="r" defTabSz="457200">
              <a:spcAft>
                <a:spcPts val="300"/>
              </a:spcAft>
              <a:buNone/>
            </a:pPr>
            <a:r>
              <a:rPr lang="en-US" sz="2150" dirty="0"/>
              <a:t>(Barnett &amp; Middlehurst, 1993, p.127)</a:t>
            </a:r>
          </a:p>
          <a:p>
            <a:pPr marL="0" indent="0" defTabSz="457200">
              <a:spcAft>
                <a:spcPts val="300"/>
              </a:spcAft>
              <a:buNone/>
            </a:pPr>
            <a:r>
              <a:rPr lang="en-AU" sz="2150" dirty="0"/>
              <a:t>…regarding the corporatisation of the university and its place within a globalised higher education market…elected staff were aware of and had sanctioned these changes and the impact they have had on governance and management arrangements.       	 </a:t>
            </a:r>
          </a:p>
          <a:p>
            <a:pPr marL="0" indent="0" algn="r" defTabSz="457200">
              <a:spcAft>
                <a:spcPts val="300"/>
              </a:spcAft>
              <a:buNone/>
            </a:pPr>
            <a:r>
              <a:rPr lang="en-US" sz="2150" dirty="0"/>
              <a:t>(Rowlands, 2015, p.10)</a:t>
            </a:r>
          </a:p>
          <a:p>
            <a:pPr marL="0" indent="0" defTabSz="457200">
              <a:spcAft>
                <a:spcPts val="300"/>
              </a:spcAft>
              <a:buNone/>
            </a:pPr>
            <a:r>
              <a:rPr lang="en-AU" sz="2150" dirty="0"/>
              <a:t>if academics “don’t take charge of their own affairs, someone else will” </a:t>
            </a:r>
          </a:p>
          <a:p>
            <a:pPr marL="0" indent="0" algn="r" defTabSz="457200">
              <a:spcAft>
                <a:spcPts val="300"/>
              </a:spcAft>
              <a:buNone/>
            </a:pPr>
            <a:r>
              <a:rPr lang="en-AU" sz="2150" dirty="0"/>
              <a:t>(Huber, 2005, p.53)</a:t>
            </a:r>
          </a:p>
          <a:p>
            <a:pPr marL="0" indent="0" algn="r" defTabSz="457200">
              <a:spcAft>
                <a:spcPts val="300"/>
              </a:spcAft>
              <a:buNone/>
            </a:pPr>
            <a:r>
              <a:rPr lang="en-AU" sz="2150" dirty="0"/>
              <a:t>n.</a:t>
            </a:r>
            <a:endParaRPr lang="en-US" sz="2150" dirty="0"/>
          </a:p>
          <a:p>
            <a:pPr marL="0" indent="0" algn="r" defTabSz="457200">
              <a:spcAft>
                <a:spcPts val="300"/>
              </a:spcAft>
              <a:buNone/>
            </a:pPr>
            <a:endParaRPr lang="en-AU" sz="2350" dirty="0">
              <a:solidFill>
                <a:srgbClr val="000000"/>
              </a:solidFill>
              <a:ea typeface="Times New Roman" panose="02020603050405020304" pitchFamily="18" charset="0"/>
            </a:endParaRPr>
          </a:p>
        </p:txBody>
      </p:sp>
    </p:spTree>
    <p:extLst>
      <p:ext uri="{BB962C8B-B14F-4D97-AF65-F5344CB8AC3E}">
        <p14:creationId xmlns:p14="http://schemas.microsoft.com/office/powerpoint/2010/main" val="241322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EF160-E343-F793-B7D4-7FDD3BFBCA03}"/>
              </a:ext>
            </a:extLst>
          </p:cNvPr>
          <p:cNvSpPr>
            <a:spLocks noGrp="1"/>
          </p:cNvSpPr>
          <p:nvPr>
            <p:ph type="title"/>
          </p:nvPr>
        </p:nvSpPr>
        <p:spPr>
          <a:xfrm>
            <a:off x="1371600" y="339725"/>
            <a:ext cx="10266218" cy="1485900"/>
          </a:xfrm>
        </p:spPr>
        <p:txBody>
          <a:bodyPr>
            <a:normAutofit fontScale="90000"/>
          </a:bodyPr>
          <a:lstStyle/>
          <a:p>
            <a:r>
              <a:rPr lang="en-US" sz="3600" dirty="0"/>
              <a:t>Faced with a unified and all-pervasive neoliberal narrative academia must </a:t>
            </a:r>
            <a:r>
              <a:rPr lang="en-US" sz="3600" u="sng" dirty="0"/>
              <a:t>finally</a:t>
            </a:r>
            <a:r>
              <a:rPr lang="en-US" sz="3600" dirty="0"/>
              <a:t> present a credible counter-narrative that deals with this reality…</a:t>
            </a:r>
            <a:br>
              <a:rPr lang="en-US" dirty="0"/>
            </a:br>
            <a:br>
              <a:rPr lang="en-US" dirty="0"/>
            </a:br>
            <a:endParaRPr lang="en-US" dirty="0"/>
          </a:p>
        </p:txBody>
      </p:sp>
      <p:graphicFrame>
        <p:nvGraphicFramePr>
          <p:cNvPr id="5" name="Content Placeholder 2">
            <a:extLst>
              <a:ext uri="{FF2B5EF4-FFF2-40B4-BE49-F238E27FC236}">
                <a16:creationId xmlns:a16="http://schemas.microsoft.com/office/drawing/2014/main" id="{5EEECE39-6F58-99F4-D0DD-6BA84851B142}"/>
              </a:ext>
            </a:extLst>
          </p:cNvPr>
          <p:cNvGraphicFramePr>
            <a:graphicFrameLocks noGrp="1"/>
          </p:cNvGraphicFramePr>
          <p:nvPr>
            <p:ph sz="half" idx="1"/>
            <p:extLst>
              <p:ext uri="{D42A27DB-BD31-4B8C-83A1-F6EECF244321}">
                <p14:modId xmlns:p14="http://schemas.microsoft.com/office/powerpoint/2010/main" val="3034683263"/>
              </p:ext>
            </p:extLst>
          </p:nvPr>
        </p:nvGraphicFramePr>
        <p:xfrm>
          <a:off x="838201" y="1825625"/>
          <a:ext cx="4433888"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2">
            <a:extLst>
              <a:ext uri="{FF2B5EF4-FFF2-40B4-BE49-F238E27FC236}">
                <a16:creationId xmlns:a16="http://schemas.microsoft.com/office/drawing/2014/main" id="{01C57B99-5906-678C-6D4A-CB5CB2D011E5}"/>
              </a:ext>
            </a:extLst>
          </p:cNvPr>
          <p:cNvSpPr>
            <a:spLocks noGrp="1"/>
          </p:cNvSpPr>
          <p:nvPr>
            <p:ph sz="half" idx="2"/>
          </p:nvPr>
        </p:nvSpPr>
        <p:spPr>
          <a:xfrm>
            <a:off x="5600698" y="1825625"/>
            <a:ext cx="6037119" cy="4351338"/>
          </a:xfrm>
        </p:spPr>
        <p:txBody>
          <a:bodyPr>
            <a:noAutofit/>
          </a:bodyPr>
          <a:lstStyle/>
          <a:p>
            <a:pPr marL="0" indent="0">
              <a:lnSpc>
                <a:spcPct val="100000"/>
              </a:lnSpc>
              <a:spcBef>
                <a:spcPts val="400"/>
              </a:spcBef>
              <a:spcAft>
                <a:spcPts val="0"/>
              </a:spcAft>
              <a:buNone/>
            </a:pPr>
            <a:r>
              <a:rPr lang="en-US" dirty="0"/>
              <a:t>The Academy…Cannot expect </a:t>
            </a:r>
          </a:p>
          <a:p>
            <a:pPr>
              <a:lnSpc>
                <a:spcPct val="100000"/>
              </a:lnSpc>
              <a:spcBef>
                <a:spcPts val="400"/>
              </a:spcBef>
              <a:spcAft>
                <a:spcPts val="0"/>
              </a:spcAft>
              <a:buFont typeface="Arial" panose="020B0604020202020204" pitchFamily="34" charset="0"/>
              <a:buChar char="•"/>
            </a:pPr>
            <a:r>
              <a:rPr lang="en-US" dirty="0"/>
              <a:t>To return to a “golden age” or</a:t>
            </a:r>
          </a:p>
          <a:p>
            <a:pPr>
              <a:lnSpc>
                <a:spcPct val="100000"/>
              </a:lnSpc>
              <a:spcBef>
                <a:spcPts val="400"/>
              </a:spcBef>
              <a:spcAft>
                <a:spcPts val="0"/>
              </a:spcAft>
              <a:buFont typeface="Arial" panose="020B0604020202020204" pitchFamily="34" charset="0"/>
              <a:buChar char="•"/>
            </a:pPr>
            <a:r>
              <a:rPr lang="en-US" dirty="0"/>
              <a:t>To continue to act as individuals…</a:t>
            </a:r>
          </a:p>
          <a:p>
            <a:pPr marL="0" indent="0">
              <a:lnSpc>
                <a:spcPct val="100000"/>
              </a:lnSpc>
              <a:spcBef>
                <a:spcPts val="400"/>
              </a:spcBef>
              <a:spcAft>
                <a:spcPts val="0"/>
              </a:spcAft>
              <a:buNone/>
            </a:pPr>
            <a:r>
              <a:rPr lang="en-US" dirty="0"/>
              <a:t>…Was overwhelmed by rapidity of change</a:t>
            </a:r>
          </a:p>
          <a:p>
            <a:pPr>
              <a:lnSpc>
                <a:spcPct val="100000"/>
              </a:lnSpc>
              <a:spcBef>
                <a:spcPts val="400"/>
              </a:spcBef>
              <a:spcAft>
                <a:spcPts val="0"/>
              </a:spcAft>
              <a:buFont typeface="Arial" panose="020B0604020202020204" pitchFamily="34" charset="0"/>
              <a:buChar char="•"/>
            </a:pPr>
            <a:r>
              <a:rPr lang="en-US" dirty="0"/>
              <a:t>Failed to recognise the implications in a timely and impactful manner</a:t>
            </a:r>
            <a:r>
              <a:rPr lang="en-AU" kern="0" dirty="0">
                <a:solidFill>
                  <a:srgbClr val="000000"/>
                </a:solidFill>
                <a:effectLst/>
                <a:ea typeface="Times New Roman" panose="02020603050405020304" pitchFamily="18" charset="0"/>
              </a:rPr>
              <a:t> (Croucher &amp; </a:t>
            </a:r>
            <a:r>
              <a:rPr lang="en-AU" kern="0" dirty="0" err="1">
                <a:solidFill>
                  <a:srgbClr val="000000"/>
                </a:solidFill>
                <a:effectLst/>
                <a:ea typeface="Times New Roman" panose="02020603050405020304" pitchFamily="18" charset="0"/>
              </a:rPr>
              <a:t>Woelert</a:t>
            </a:r>
            <a:r>
              <a:rPr lang="en-AU" kern="0" dirty="0">
                <a:solidFill>
                  <a:srgbClr val="000000"/>
                </a:solidFill>
                <a:effectLst/>
                <a:ea typeface="Times New Roman" panose="02020603050405020304" pitchFamily="18" charset="0"/>
              </a:rPr>
              <a:t>, 2021)</a:t>
            </a:r>
            <a:endParaRPr lang="en-US" dirty="0"/>
          </a:p>
          <a:p>
            <a:pPr>
              <a:lnSpc>
                <a:spcPct val="100000"/>
              </a:lnSpc>
              <a:spcBef>
                <a:spcPts val="400"/>
              </a:spcBef>
              <a:spcAft>
                <a:spcPts val="0"/>
              </a:spcAft>
              <a:buFont typeface="Arial" panose="020B0604020202020204" pitchFamily="34" charset="0"/>
              <a:buChar char="•"/>
            </a:pPr>
            <a:r>
              <a:rPr lang="en-US" dirty="0"/>
              <a:t>Must </a:t>
            </a:r>
            <a:r>
              <a:rPr lang="en-US" dirty="0" err="1"/>
              <a:t>organise</a:t>
            </a:r>
            <a:r>
              <a:rPr lang="en-US" dirty="0"/>
              <a:t> as a professional group to</a:t>
            </a:r>
          </a:p>
          <a:p>
            <a:pPr lvl="1">
              <a:lnSpc>
                <a:spcPct val="100000"/>
              </a:lnSpc>
              <a:spcBef>
                <a:spcPts val="400"/>
              </a:spcBef>
              <a:spcAft>
                <a:spcPts val="0"/>
              </a:spcAft>
              <a:buFont typeface="Arial" panose="020B0604020202020204" pitchFamily="34" charset="0"/>
              <a:buChar char="•"/>
            </a:pPr>
            <a:r>
              <a:rPr lang="en-US" dirty="0"/>
              <a:t>Present a </a:t>
            </a:r>
            <a:r>
              <a:rPr lang="en-US" u="sng" dirty="0"/>
              <a:t>coherent</a:t>
            </a:r>
            <a:r>
              <a:rPr lang="en-US" dirty="0"/>
              <a:t> counter-narrative</a:t>
            </a:r>
          </a:p>
          <a:p>
            <a:pPr lvl="1">
              <a:lnSpc>
                <a:spcPct val="100000"/>
              </a:lnSpc>
              <a:spcBef>
                <a:spcPts val="400"/>
              </a:spcBef>
              <a:spcAft>
                <a:spcPts val="0"/>
              </a:spcAft>
              <a:buFont typeface="Arial" panose="020B0604020202020204" pitchFamily="34" charset="0"/>
              <a:buChar char="•"/>
            </a:pPr>
            <a:r>
              <a:rPr lang="en-US" dirty="0"/>
              <a:t>Emphasis </a:t>
            </a:r>
            <a:r>
              <a:rPr lang="en-AU" kern="0" dirty="0">
                <a:solidFill>
                  <a:srgbClr val="000000"/>
                </a:solidFill>
                <a:effectLst/>
                <a:ea typeface="Times New Roman" panose="02020603050405020304" pitchFamily="18" charset="0"/>
              </a:rPr>
              <a:t>the inherently normative and moral aspects of scholarly work (</a:t>
            </a:r>
            <a:r>
              <a:rPr lang="en-AU" dirty="0">
                <a:effectLst/>
              </a:rPr>
              <a:t>Norton, 2023)</a:t>
            </a:r>
            <a:endParaRPr lang="en-US" dirty="0">
              <a:effectLst/>
            </a:endParaRPr>
          </a:p>
          <a:p>
            <a:pPr>
              <a:lnSpc>
                <a:spcPct val="100000"/>
              </a:lnSpc>
              <a:spcBef>
                <a:spcPts val="400"/>
              </a:spcBef>
              <a:spcAft>
                <a:spcPts val="0"/>
              </a:spcAft>
              <a:buFont typeface="Arial" panose="020B0604020202020204" pitchFamily="34" charset="0"/>
              <a:buChar char="•"/>
            </a:pPr>
            <a:r>
              <a:rPr lang="en-US" dirty="0"/>
              <a:t>Push for a “creative combination of unionization and professionalization” that differentiates academic  issues (</a:t>
            </a:r>
            <a:r>
              <a:rPr lang="en-AU" kern="0" dirty="0">
                <a:solidFill>
                  <a:srgbClr val="000000"/>
                </a:solidFill>
                <a:effectLst/>
                <a:ea typeface="Times New Roman" panose="02020603050405020304" pitchFamily="18" charset="0"/>
              </a:rPr>
              <a:t>Reichman, 2015; </a:t>
            </a:r>
            <a:r>
              <a:rPr lang="en-AU" kern="0" dirty="0">
                <a:solidFill>
                  <a:srgbClr val="000000"/>
                </a:solidFill>
                <a:ea typeface="Times New Roman" panose="02020603050405020304" pitchFamily="18" charset="0"/>
              </a:rPr>
              <a:t>Benjamin,</a:t>
            </a:r>
            <a:r>
              <a:rPr lang="en-US" dirty="0"/>
              <a:t> 2015)</a:t>
            </a:r>
            <a:endParaRPr lang="en-US" dirty="0">
              <a:solidFill>
                <a:srgbClr val="FF0000"/>
              </a:solidFill>
            </a:endParaRPr>
          </a:p>
        </p:txBody>
      </p:sp>
    </p:spTree>
    <p:extLst>
      <p:ext uri="{BB962C8B-B14F-4D97-AF65-F5344CB8AC3E}">
        <p14:creationId xmlns:p14="http://schemas.microsoft.com/office/powerpoint/2010/main" val="2011054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32026-CE45-E914-ED0F-5B844194F0C5}"/>
              </a:ext>
            </a:extLst>
          </p:cNvPr>
          <p:cNvSpPr>
            <a:spLocks noGrp="1"/>
          </p:cNvSpPr>
          <p:nvPr>
            <p:ph type="title"/>
          </p:nvPr>
        </p:nvSpPr>
        <p:spPr/>
        <p:txBody>
          <a:bodyPr/>
          <a:lstStyle/>
          <a:p>
            <a:pPr algn="ctr"/>
            <a:r>
              <a:rPr lang="en-US" dirty="0"/>
              <a:t>Four foundational principles </a:t>
            </a:r>
            <a:br>
              <a:rPr lang="en-US" dirty="0"/>
            </a:br>
            <a:r>
              <a:rPr lang="en-US" dirty="0"/>
              <a:t>(Kenny et al. 1, in review)</a:t>
            </a:r>
          </a:p>
        </p:txBody>
      </p:sp>
      <p:sp>
        <p:nvSpPr>
          <p:cNvPr id="3" name="Content Placeholder 2">
            <a:extLst>
              <a:ext uri="{FF2B5EF4-FFF2-40B4-BE49-F238E27FC236}">
                <a16:creationId xmlns:a16="http://schemas.microsoft.com/office/drawing/2014/main" id="{CC75621B-78F8-7A27-8DB0-6169E6E5EE4D}"/>
              </a:ext>
            </a:extLst>
          </p:cNvPr>
          <p:cNvSpPr>
            <a:spLocks noGrp="1"/>
          </p:cNvSpPr>
          <p:nvPr>
            <p:ph idx="1"/>
          </p:nvPr>
        </p:nvSpPr>
        <p:spPr>
          <a:xfrm>
            <a:off x="665018" y="1825625"/>
            <a:ext cx="11065020" cy="4351338"/>
          </a:xfrm>
        </p:spPr>
        <p:txBody>
          <a:bodyPr>
            <a:noAutofit/>
          </a:bodyPr>
          <a:lstStyle/>
          <a:p>
            <a:pPr marL="0" indent="0">
              <a:lnSpc>
                <a:spcPct val="100000"/>
              </a:lnSpc>
              <a:spcBef>
                <a:spcPts val="400"/>
              </a:spcBef>
              <a:buNone/>
            </a:pPr>
            <a:r>
              <a:rPr lang="en-AU" sz="1800" dirty="0">
                <a:solidFill>
                  <a:srgbClr val="000000"/>
                </a:solidFill>
                <a:latin typeface="Tw Cen MT" panose="020B0602020104020603" pitchFamily="34" charset="77"/>
                <a:ea typeface="Times New Roman" panose="02020603050405020304" pitchFamily="18" charset="0"/>
              </a:rPr>
              <a:t>TO build coherence in HE policy the </a:t>
            </a:r>
            <a:r>
              <a:rPr lang="en-AU" sz="1800" dirty="0">
                <a:solidFill>
                  <a:srgbClr val="000000"/>
                </a:solidFill>
                <a:effectLst/>
                <a:latin typeface="Tw Cen MT" panose="020B0602020104020603" pitchFamily="34" charset="77"/>
                <a:ea typeface="Times New Roman" panose="02020603050405020304" pitchFamily="18" charset="0"/>
              </a:rPr>
              <a:t>re-conception of academic work in the managerial university should address four “foundational principles”: </a:t>
            </a:r>
            <a:endParaRPr lang="en-AU" sz="1800" dirty="0">
              <a:effectLst/>
              <a:latin typeface="Tw Cen MT" panose="020B0602020104020603" pitchFamily="34" charset="77"/>
              <a:ea typeface="Times New Roman" panose="02020603050405020304" pitchFamily="18" charset="0"/>
            </a:endParaRPr>
          </a:p>
          <a:p>
            <a:pPr indent="0">
              <a:lnSpc>
                <a:spcPct val="100000"/>
              </a:lnSpc>
              <a:spcBef>
                <a:spcPts val="400"/>
              </a:spcBef>
              <a:buNone/>
            </a:pPr>
            <a:r>
              <a:rPr lang="en-AU" sz="1800" dirty="0">
                <a:solidFill>
                  <a:srgbClr val="000000"/>
                </a:solidFill>
                <a:effectLst/>
                <a:latin typeface="Tw Cen MT" panose="020B0602020104020603" pitchFamily="34" charset="77"/>
                <a:ea typeface="Times New Roman" panose="02020603050405020304" pitchFamily="18" charset="0"/>
              </a:rPr>
              <a:t>1. </a:t>
            </a:r>
            <a:r>
              <a:rPr lang="en-AU" sz="1800" u="sng" dirty="0">
                <a:solidFill>
                  <a:srgbClr val="000000"/>
                </a:solidFill>
                <a:effectLst/>
                <a:latin typeface="Tw Cen MT" panose="020B0602020104020603" pitchFamily="34" charset="77"/>
                <a:ea typeface="Times New Roman" panose="02020603050405020304" pitchFamily="18" charset="0"/>
              </a:rPr>
              <a:t>Enhanced academic leadership </a:t>
            </a:r>
            <a:r>
              <a:rPr lang="en-AU" sz="1800" dirty="0">
                <a:solidFill>
                  <a:srgbClr val="000000"/>
                </a:solidFill>
                <a:effectLst/>
                <a:latin typeface="Tw Cen MT" panose="020B0602020104020603" pitchFamily="34" charset="77"/>
                <a:ea typeface="Times New Roman" panose="02020603050405020304" pitchFamily="18" charset="0"/>
              </a:rPr>
              <a:t>and decision-making power to engage in shared leadership, policy setting and resource allocation to ensure universities maintain academic standards and do not lose sight of their broader social purposes. </a:t>
            </a:r>
            <a:endParaRPr lang="en-AU" sz="1800" dirty="0">
              <a:effectLst/>
              <a:latin typeface="Tw Cen MT" panose="020B0602020104020603" pitchFamily="34" charset="77"/>
              <a:ea typeface="Times New Roman" panose="02020603050405020304" pitchFamily="18" charset="0"/>
            </a:endParaRPr>
          </a:p>
          <a:p>
            <a:pPr indent="0">
              <a:lnSpc>
                <a:spcPct val="100000"/>
              </a:lnSpc>
              <a:spcBef>
                <a:spcPts val="400"/>
              </a:spcBef>
              <a:buNone/>
            </a:pPr>
            <a:r>
              <a:rPr lang="en-AU" sz="1800" dirty="0">
                <a:solidFill>
                  <a:srgbClr val="000000"/>
                </a:solidFill>
                <a:effectLst/>
                <a:latin typeface="Tw Cen MT" panose="020B0602020104020603" pitchFamily="34" charset="77"/>
                <a:ea typeface="Times New Roman" panose="02020603050405020304" pitchFamily="18" charset="0"/>
              </a:rPr>
              <a:t>2. Identification of a professional body, controlled by academia, to provide leadership and stewardship of these ideas, on </a:t>
            </a:r>
            <a:r>
              <a:rPr lang="en-AU" sz="1800" u="sng" dirty="0">
                <a:solidFill>
                  <a:srgbClr val="000000"/>
                </a:solidFill>
                <a:effectLst/>
                <a:latin typeface="Tw Cen MT" panose="020B0602020104020603" pitchFamily="34" charset="77"/>
                <a:ea typeface="Times New Roman" panose="02020603050405020304" pitchFamily="18" charset="0"/>
              </a:rPr>
              <a:t>behalf of, and with the voluntary support of, a significant proportion of the Academy</a:t>
            </a:r>
            <a:r>
              <a:rPr lang="en-AU" sz="1800" dirty="0">
                <a:solidFill>
                  <a:srgbClr val="000000"/>
                </a:solidFill>
                <a:effectLst/>
                <a:latin typeface="Tw Cen MT" panose="020B0602020104020603" pitchFamily="34" charset="77"/>
                <a:ea typeface="Times New Roman" panose="02020603050405020304" pitchFamily="18" charset="0"/>
              </a:rPr>
              <a:t>, so the common values that underpin their trustworthiness to make autonomous, discretionary decisions based on their expertise are kept in the forefront of the policy-making process. </a:t>
            </a:r>
            <a:endParaRPr lang="en-AU" sz="1800" dirty="0">
              <a:effectLst/>
              <a:latin typeface="Tw Cen MT" panose="020B0602020104020603" pitchFamily="34" charset="77"/>
              <a:ea typeface="Times New Roman" panose="02020603050405020304" pitchFamily="18" charset="0"/>
            </a:endParaRPr>
          </a:p>
          <a:p>
            <a:pPr indent="0">
              <a:lnSpc>
                <a:spcPct val="100000"/>
              </a:lnSpc>
              <a:spcBef>
                <a:spcPts val="400"/>
              </a:spcBef>
              <a:buNone/>
            </a:pPr>
            <a:r>
              <a:rPr lang="en-AU" sz="1800" dirty="0">
                <a:solidFill>
                  <a:srgbClr val="000000"/>
                </a:solidFill>
                <a:effectLst/>
                <a:latin typeface="Tw Cen MT" panose="020B0602020104020603" pitchFamily="34" charset="77"/>
                <a:ea typeface="Times New Roman" panose="02020603050405020304" pitchFamily="18" charset="0"/>
              </a:rPr>
              <a:t>3. The identification of </a:t>
            </a:r>
            <a:r>
              <a:rPr lang="en-AU" sz="1800" u="sng" dirty="0">
                <a:solidFill>
                  <a:srgbClr val="000000"/>
                </a:solidFill>
                <a:effectLst/>
                <a:latin typeface="Tw Cen MT" panose="020B0602020104020603" pitchFamily="34" charset="77"/>
                <a:ea typeface="Times New Roman" panose="02020603050405020304" pitchFamily="18" charset="0"/>
              </a:rPr>
              <a:t>scholarship</a:t>
            </a:r>
            <a:r>
              <a:rPr lang="en-AU" sz="1800" dirty="0">
                <a:solidFill>
                  <a:srgbClr val="000000"/>
                </a:solidFill>
                <a:effectLst/>
                <a:latin typeface="Tw Cen MT" panose="020B0602020104020603" pitchFamily="34" charset="77"/>
                <a:ea typeface="Times New Roman" panose="02020603050405020304" pitchFamily="18" charset="0"/>
              </a:rPr>
              <a:t>, in teaching, research and/or engagement, as </a:t>
            </a:r>
            <a:r>
              <a:rPr lang="en-AU" sz="1800" u="sng" dirty="0">
                <a:solidFill>
                  <a:srgbClr val="000000"/>
                </a:solidFill>
                <a:effectLst/>
                <a:latin typeface="Tw Cen MT" panose="020B0602020104020603" pitchFamily="34" charset="77"/>
                <a:ea typeface="Times New Roman" panose="02020603050405020304" pitchFamily="18" charset="0"/>
              </a:rPr>
              <a:t>the unique feature that unifies </a:t>
            </a:r>
            <a:r>
              <a:rPr lang="en-AU" sz="1800" dirty="0">
                <a:solidFill>
                  <a:srgbClr val="000000"/>
                </a:solidFill>
                <a:effectLst/>
                <a:latin typeface="Tw Cen MT" panose="020B0602020104020603" pitchFamily="34" charset="77"/>
                <a:ea typeface="Times New Roman" panose="02020603050405020304" pitchFamily="18" charset="0"/>
              </a:rPr>
              <a:t>all academics as professionals and provides the fundamental justification for their individual academic freedom to provide informed critique related to their areas of expertise, the operation of the higher education sector and/or its institutions.</a:t>
            </a:r>
            <a:endParaRPr lang="en-AU" sz="1800" dirty="0">
              <a:effectLst/>
              <a:latin typeface="Tw Cen MT" panose="020B0602020104020603" pitchFamily="34" charset="77"/>
              <a:ea typeface="Times New Roman" panose="02020603050405020304" pitchFamily="18" charset="0"/>
            </a:endParaRPr>
          </a:p>
          <a:p>
            <a:pPr indent="0">
              <a:lnSpc>
                <a:spcPct val="100000"/>
              </a:lnSpc>
              <a:spcBef>
                <a:spcPts val="400"/>
              </a:spcBef>
              <a:buNone/>
            </a:pPr>
            <a:r>
              <a:rPr lang="en-AU" sz="1800" dirty="0">
                <a:solidFill>
                  <a:srgbClr val="000000"/>
                </a:solidFill>
                <a:effectLst/>
                <a:latin typeface="Tw Cen MT" panose="020B0602020104020603" pitchFamily="34" charset="77"/>
                <a:ea typeface="Times New Roman" panose="02020603050405020304" pitchFamily="18" charset="0"/>
              </a:rPr>
              <a:t>4. The need for formal recognition of th</a:t>
            </a:r>
            <a:r>
              <a:rPr lang="en-AU" sz="1800" u="sng" dirty="0">
                <a:solidFill>
                  <a:srgbClr val="000000"/>
                </a:solidFill>
                <a:effectLst/>
                <a:latin typeface="Tw Cen MT" panose="020B0602020104020603" pitchFamily="34" charset="77"/>
                <a:ea typeface="Times New Roman" panose="02020603050405020304" pitchFamily="18" charset="0"/>
              </a:rPr>
              <a:t>e “special” nature </a:t>
            </a:r>
            <a:r>
              <a:rPr lang="en-AU" sz="1800" dirty="0">
                <a:solidFill>
                  <a:srgbClr val="000000"/>
                </a:solidFill>
                <a:effectLst/>
                <a:latin typeface="Tw Cen MT" panose="020B0602020104020603" pitchFamily="34" charset="77"/>
                <a:ea typeface="Times New Roman" panose="02020603050405020304" pitchFamily="18" charset="0"/>
              </a:rPr>
              <a:t>of the academic employment relationship and that this work must be adequately resourced and employ appropriate accountabilities that recognise and value all aspects of the academic role. </a:t>
            </a:r>
            <a:endParaRPr lang="en-AU" sz="1800" dirty="0">
              <a:effectLst/>
              <a:latin typeface="Tw Cen MT" panose="020B0602020104020603" pitchFamily="34" charset="77"/>
              <a:ea typeface="Times New Roman" panose="02020603050405020304" pitchFamily="18" charset="0"/>
            </a:endParaRPr>
          </a:p>
        </p:txBody>
      </p:sp>
    </p:spTree>
    <p:extLst>
      <p:ext uri="{BB962C8B-B14F-4D97-AF65-F5344CB8AC3E}">
        <p14:creationId xmlns:p14="http://schemas.microsoft.com/office/powerpoint/2010/main" val="3972051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AD65A-B1D7-C192-7ACA-06D06D7A8B88}"/>
              </a:ext>
            </a:extLst>
          </p:cNvPr>
          <p:cNvSpPr>
            <a:spLocks noGrp="1"/>
          </p:cNvSpPr>
          <p:nvPr>
            <p:ph type="title"/>
          </p:nvPr>
        </p:nvSpPr>
        <p:spPr/>
        <p:txBody>
          <a:bodyPr/>
          <a:lstStyle/>
          <a:p>
            <a:pPr algn="ctr"/>
            <a:r>
              <a:rPr lang="en-US" dirty="0"/>
              <a:t>Enabling principles</a:t>
            </a:r>
          </a:p>
        </p:txBody>
      </p:sp>
      <p:sp>
        <p:nvSpPr>
          <p:cNvPr id="3" name="Content Placeholder 2">
            <a:extLst>
              <a:ext uri="{FF2B5EF4-FFF2-40B4-BE49-F238E27FC236}">
                <a16:creationId xmlns:a16="http://schemas.microsoft.com/office/drawing/2014/main" id="{1C3AC6D7-3C4A-57F1-5947-B251C8AFA1AF}"/>
              </a:ext>
            </a:extLst>
          </p:cNvPr>
          <p:cNvSpPr>
            <a:spLocks noGrp="1"/>
          </p:cNvSpPr>
          <p:nvPr>
            <p:ph idx="1"/>
          </p:nvPr>
        </p:nvSpPr>
        <p:spPr/>
        <p:txBody>
          <a:bodyPr>
            <a:normAutofit/>
          </a:bodyPr>
          <a:lstStyle/>
          <a:p>
            <a:r>
              <a:rPr lang="en-US" dirty="0"/>
              <a:t>The shape of HE reform in any given higher education system depends on its historical, political, economic and legislative context (Hansen et al., 2019)</a:t>
            </a:r>
          </a:p>
          <a:p>
            <a:r>
              <a:rPr lang="en-US" dirty="0"/>
              <a:t>The ‘foundational principles’ need to be translated into a corresponding set of ‘enabling principles’ that account for specific contextual issues of a given HE system (Kenny &amp; </a:t>
            </a:r>
            <a:r>
              <a:rPr lang="en-US" dirty="0" err="1"/>
              <a:t>Cirkony</a:t>
            </a:r>
            <a:r>
              <a:rPr lang="en-US" dirty="0"/>
              <a:t>, 2022) </a:t>
            </a:r>
          </a:p>
          <a:p>
            <a:r>
              <a:rPr lang="en-US" dirty="0"/>
              <a:t>For academics these define the ‘degree of professionalization’ in that context (</a:t>
            </a:r>
            <a:r>
              <a:rPr lang="en-US" dirty="0" err="1"/>
              <a:t>Freidson</a:t>
            </a:r>
            <a:r>
              <a:rPr lang="en-US" dirty="0"/>
              <a:t>, 1999)</a:t>
            </a:r>
          </a:p>
          <a:p>
            <a:r>
              <a:rPr lang="en-US" dirty="0"/>
              <a:t>Our research attempts to define these ‘enabling principles’ for the Australian context through development of the </a:t>
            </a:r>
            <a:r>
              <a:rPr lang="en-US" dirty="0">
                <a:hlinkClick r:id="rId2"/>
              </a:rPr>
              <a:t>Professional Ethical Framework for Australian Academics</a:t>
            </a:r>
            <a:r>
              <a:rPr lang="en-US" dirty="0"/>
              <a:t> (Kenny et al. 2, in review)</a:t>
            </a:r>
          </a:p>
        </p:txBody>
      </p:sp>
    </p:spTree>
    <p:extLst>
      <p:ext uri="{BB962C8B-B14F-4D97-AF65-F5344CB8AC3E}">
        <p14:creationId xmlns:p14="http://schemas.microsoft.com/office/powerpoint/2010/main" val="2295271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041D5C-7804-B35E-C9A2-CE4257DF490B}"/>
              </a:ext>
            </a:extLst>
          </p:cNvPr>
          <p:cNvSpPr>
            <a:spLocks noGrp="1"/>
          </p:cNvSpPr>
          <p:nvPr>
            <p:ph idx="4294967295"/>
          </p:nvPr>
        </p:nvSpPr>
        <p:spPr>
          <a:xfrm>
            <a:off x="1686560" y="1280160"/>
            <a:ext cx="10505440" cy="4587240"/>
          </a:xfrm>
        </p:spPr>
        <p:txBody>
          <a:bodyPr/>
          <a:lstStyle/>
          <a:p>
            <a:pPr marL="0" indent="0">
              <a:buNone/>
            </a:pPr>
            <a:endParaRPr lang="en-AU" sz="3200" b="1" i="1" dirty="0">
              <a:solidFill>
                <a:srgbClr val="111111"/>
              </a:solidFill>
              <a:effectLst/>
            </a:endParaRPr>
          </a:p>
          <a:p>
            <a:pPr marL="0" indent="0">
              <a:buNone/>
            </a:pPr>
            <a:r>
              <a:rPr lang="en-AU" sz="3200" b="1" i="1" dirty="0">
                <a:solidFill>
                  <a:srgbClr val="111111"/>
                </a:solidFill>
                <a:effectLst/>
              </a:rPr>
              <a:t>“The most important question for the future of higher education seems to be ‘can we trust those who control it to deliver anything other than competencies aimed at securing employment and the fluidity in what is taken as truth?” </a:t>
            </a:r>
          </a:p>
          <a:p>
            <a:pPr marL="530352" lvl="1" indent="0" algn="r">
              <a:buNone/>
            </a:pPr>
            <a:r>
              <a:rPr lang="en-AU" sz="3200" b="1" dirty="0">
                <a:solidFill>
                  <a:srgbClr val="111111"/>
                </a:solidFill>
              </a:rPr>
              <a:t>(Gibbs, 2019, p. 508)</a:t>
            </a:r>
            <a:endParaRPr lang="en-AU" sz="3200" b="1" dirty="0"/>
          </a:p>
          <a:p>
            <a:endParaRPr lang="en-US" dirty="0"/>
          </a:p>
        </p:txBody>
      </p:sp>
    </p:spTree>
    <p:extLst>
      <p:ext uri="{BB962C8B-B14F-4D97-AF65-F5344CB8AC3E}">
        <p14:creationId xmlns:p14="http://schemas.microsoft.com/office/powerpoint/2010/main" val="30284032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39EE8-E96A-697D-24EC-766AF2B27363}"/>
              </a:ext>
            </a:extLst>
          </p:cNvPr>
          <p:cNvSpPr>
            <a:spLocks noGrp="1"/>
          </p:cNvSpPr>
          <p:nvPr>
            <p:ph type="title"/>
          </p:nvPr>
        </p:nvSpPr>
        <p:spPr>
          <a:xfrm>
            <a:off x="913774" y="722506"/>
            <a:ext cx="10364451" cy="849902"/>
          </a:xfrm>
        </p:spPr>
        <p:txBody>
          <a:bodyPr>
            <a:normAutofit fontScale="90000"/>
          </a:bodyPr>
          <a:lstStyle/>
          <a:p>
            <a:r>
              <a:rPr lang="en-US" sz="4000" dirty="0"/>
              <a:t>THE </a:t>
            </a:r>
            <a:r>
              <a:rPr lang="en-US" sz="4000" dirty="0">
                <a:hlinkClick r:id="rId3"/>
              </a:rPr>
              <a:t>PROFESSIONAL ETHICAL FRAMEWORK FOR AUSTRALIAN ACADEMICS</a:t>
            </a:r>
            <a:r>
              <a:rPr lang="en-US" sz="4000" dirty="0"/>
              <a:t>:</a:t>
            </a:r>
            <a:br>
              <a:rPr lang="en-US" dirty="0"/>
            </a:br>
            <a:endParaRPr lang="en-US" dirty="0"/>
          </a:p>
        </p:txBody>
      </p:sp>
      <p:sp>
        <p:nvSpPr>
          <p:cNvPr id="4" name="Content Placeholder 3">
            <a:extLst>
              <a:ext uri="{FF2B5EF4-FFF2-40B4-BE49-F238E27FC236}">
                <a16:creationId xmlns:a16="http://schemas.microsoft.com/office/drawing/2014/main" id="{4EC0C04E-B2BA-5E12-EEFD-561982231B24}"/>
              </a:ext>
            </a:extLst>
          </p:cNvPr>
          <p:cNvSpPr>
            <a:spLocks noGrp="1"/>
          </p:cNvSpPr>
          <p:nvPr>
            <p:ph sz="quarter" idx="13"/>
          </p:nvPr>
        </p:nvSpPr>
        <p:spPr>
          <a:xfrm>
            <a:off x="4850947" y="1700808"/>
            <a:ext cx="6426654" cy="4538675"/>
          </a:xfrm>
        </p:spPr>
        <p:txBody>
          <a:bodyPr>
            <a:normAutofit/>
          </a:bodyPr>
          <a:lstStyle/>
          <a:p>
            <a:r>
              <a:rPr lang="en-US" dirty="0"/>
              <a:t>Based on </a:t>
            </a:r>
            <a:r>
              <a:rPr lang="en-US" dirty="0" err="1"/>
              <a:t>Freidson’s</a:t>
            </a:r>
            <a:r>
              <a:rPr lang="en-US" dirty="0"/>
              <a:t> (1999) theory of professionalism</a:t>
            </a:r>
          </a:p>
          <a:p>
            <a:r>
              <a:rPr lang="en-US" dirty="0"/>
              <a:t>Proposes 4 Interrelated Dimensions </a:t>
            </a:r>
          </a:p>
          <a:p>
            <a:pPr lvl="1"/>
            <a:r>
              <a:rPr lang="en-US" dirty="0"/>
              <a:t>Academic leadership &amp; decision-making power</a:t>
            </a:r>
          </a:p>
          <a:p>
            <a:pPr lvl="1"/>
            <a:r>
              <a:rPr lang="en-US" dirty="0"/>
              <a:t>Based on common professional values &amp; obligations that go beyond any  institution, government to profession, discipline, and broader society. </a:t>
            </a:r>
          </a:p>
          <a:p>
            <a:pPr lvl="1"/>
            <a:r>
              <a:rPr lang="en-US" dirty="0"/>
              <a:t>Recognition of a broader notion of scholarship as the unique &amp; unifying characteristic of the profession </a:t>
            </a:r>
          </a:p>
          <a:p>
            <a:pPr lvl="1"/>
            <a:r>
              <a:rPr lang="en-US" dirty="0"/>
              <a:t>Recognition of the “special” nature of the employment relationship (Giroux,2002; Benjamin, 2015)</a:t>
            </a:r>
          </a:p>
          <a:p>
            <a:endParaRPr lang="en-US" dirty="0"/>
          </a:p>
        </p:txBody>
      </p:sp>
      <p:pic>
        <p:nvPicPr>
          <p:cNvPr id="5" name="Picture 4" descr="A blue rectangular object with a white background&#10;&#10;Description automatically generated">
            <a:extLst>
              <a:ext uri="{FF2B5EF4-FFF2-40B4-BE49-F238E27FC236}">
                <a16:creationId xmlns:a16="http://schemas.microsoft.com/office/drawing/2014/main" id="{134313C7-8C4E-3DC2-5F4E-953292B6CE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2" t="-2" r="18517" b="3838"/>
          <a:stretch>
            <a:fillRect/>
          </a:stretch>
        </p:blipFill>
        <p:spPr bwMode="auto">
          <a:xfrm>
            <a:off x="1169889" y="2690839"/>
            <a:ext cx="2304256" cy="3107063"/>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5">
            <a:extLst>
              <a:ext uri="{FF2B5EF4-FFF2-40B4-BE49-F238E27FC236}">
                <a16:creationId xmlns:a16="http://schemas.microsoft.com/office/drawing/2014/main" id="{18EF5693-FC33-94EB-0D7F-CC1CB0847A51}"/>
              </a:ext>
            </a:extLst>
          </p:cNvPr>
          <p:cNvSpPr txBox="1">
            <a:spLocks noChangeArrowheads="1"/>
          </p:cNvSpPr>
          <p:nvPr/>
        </p:nvSpPr>
        <p:spPr bwMode="auto">
          <a:xfrm>
            <a:off x="1601782" y="5865309"/>
            <a:ext cx="1411579" cy="471962"/>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pPr algn="ctr" defTabSz="457200" eaLnBrk="0" fontAlgn="base" hangingPunct="0">
              <a:spcBef>
                <a:spcPct val="0"/>
              </a:spcBef>
              <a:spcAft>
                <a:spcPct val="0"/>
              </a:spcAft>
            </a:pPr>
            <a:r>
              <a:rPr lang="en-AU" altLang="en-US" sz="1400" dirty="0">
                <a:latin typeface="Calibri" panose="020F0502020204030204" pitchFamily="34" charset="0"/>
                <a:ea typeface="Calibri" panose="020F0502020204030204" pitchFamily="34" charset="0"/>
                <a:cs typeface="Times New Roman" panose="02020603050405020304" pitchFamily="18" charset="0"/>
              </a:rPr>
              <a:t>Leadership</a:t>
            </a:r>
            <a:endParaRPr lang="en-AU" altLang="en-US" sz="1400" dirty="0">
              <a:latin typeface="Arial" panose="020B0604020202020204" pitchFamily="34" charset="0"/>
            </a:endParaRPr>
          </a:p>
        </p:txBody>
      </p:sp>
      <p:sp>
        <p:nvSpPr>
          <p:cNvPr id="7" name="Text Box 8">
            <a:extLst>
              <a:ext uri="{FF2B5EF4-FFF2-40B4-BE49-F238E27FC236}">
                <a16:creationId xmlns:a16="http://schemas.microsoft.com/office/drawing/2014/main" id="{F81431D9-9EA1-7240-3253-019341E0679F}"/>
              </a:ext>
            </a:extLst>
          </p:cNvPr>
          <p:cNvSpPr txBox="1">
            <a:spLocks noChangeArrowheads="1"/>
          </p:cNvSpPr>
          <p:nvPr/>
        </p:nvSpPr>
        <p:spPr bwMode="auto">
          <a:xfrm>
            <a:off x="2239446" y="2387450"/>
            <a:ext cx="1576659" cy="323166"/>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pPr defTabSz="457200" eaLnBrk="0" fontAlgn="base" hangingPunct="0">
              <a:spcBef>
                <a:spcPct val="0"/>
              </a:spcBef>
              <a:spcAft>
                <a:spcPct val="0"/>
              </a:spcAft>
            </a:pPr>
            <a:r>
              <a:rPr lang="en-AU" altLang="en-US" sz="1400" dirty="0">
                <a:latin typeface="Calibri" panose="020F0502020204030204" pitchFamily="34" charset="0"/>
                <a:ea typeface="Calibri" panose="020F0502020204030204" pitchFamily="34" charset="0"/>
                <a:cs typeface="Times New Roman" panose="02020603050405020304" pitchFamily="18" charset="0"/>
              </a:rPr>
              <a:t>Special working relationship</a:t>
            </a:r>
            <a:endParaRPr lang="en-AU" altLang="en-US" sz="1400" dirty="0">
              <a:latin typeface="Arial" panose="020B0604020202020204" pitchFamily="34" charset="0"/>
            </a:endParaRPr>
          </a:p>
        </p:txBody>
      </p:sp>
      <p:sp>
        <p:nvSpPr>
          <p:cNvPr id="8" name="Text Box 7">
            <a:extLst>
              <a:ext uri="{FF2B5EF4-FFF2-40B4-BE49-F238E27FC236}">
                <a16:creationId xmlns:a16="http://schemas.microsoft.com/office/drawing/2014/main" id="{A62A2C31-590A-A1FB-7555-701CD25AB2D8}"/>
              </a:ext>
            </a:extLst>
          </p:cNvPr>
          <p:cNvSpPr txBox="1">
            <a:spLocks noChangeArrowheads="1"/>
          </p:cNvSpPr>
          <p:nvPr/>
        </p:nvSpPr>
        <p:spPr bwMode="auto">
          <a:xfrm rot="-2426148">
            <a:off x="985830" y="2914627"/>
            <a:ext cx="1361895" cy="377747"/>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pPr algn="ctr" defTabSz="457200" eaLnBrk="0" fontAlgn="base" hangingPunct="0">
              <a:spcBef>
                <a:spcPct val="0"/>
              </a:spcBef>
              <a:spcAft>
                <a:spcPct val="0"/>
              </a:spcAft>
            </a:pPr>
            <a:r>
              <a:rPr lang="en-AU" altLang="en-US" sz="1400" dirty="0">
                <a:latin typeface="Calibri" panose="020F0502020204030204" pitchFamily="34" charset="0"/>
                <a:ea typeface="Calibri" panose="020F0502020204030204" pitchFamily="34" charset="0"/>
                <a:cs typeface="Times New Roman" panose="02020603050405020304" pitchFamily="18" charset="0"/>
              </a:rPr>
              <a:t>Scholarship</a:t>
            </a:r>
            <a:endParaRPr lang="en-AU" altLang="en-US" sz="1400" dirty="0">
              <a:latin typeface="Arial" panose="020B0604020202020204" pitchFamily="34" charset="0"/>
            </a:endParaRPr>
          </a:p>
        </p:txBody>
      </p:sp>
      <p:sp>
        <p:nvSpPr>
          <p:cNvPr id="9" name="Text Box 6">
            <a:extLst>
              <a:ext uri="{FF2B5EF4-FFF2-40B4-BE49-F238E27FC236}">
                <a16:creationId xmlns:a16="http://schemas.microsoft.com/office/drawing/2014/main" id="{CED9858A-82EC-81FB-AF99-FF31E3355F07}"/>
              </a:ext>
            </a:extLst>
          </p:cNvPr>
          <p:cNvSpPr txBox="1">
            <a:spLocks noChangeArrowheads="1"/>
          </p:cNvSpPr>
          <p:nvPr/>
        </p:nvSpPr>
        <p:spPr bwMode="auto">
          <a:xfrm rot="-2522288">
            <a:off x="2832842" y="5328090"/>
            <a:ext cx="1570418" cy="442528"/>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45720" tIns="22860" rIns="45720" bIns="22860" numCol="1" anchor="t" anchorCtr="0" compatLnSpc="1">
            <a:prstTxWarp prst="textNoShape">
              <a:avLst/>
            </a:prstTxWarp>
          </a:bodyPr>
          <a:lstStyle/>
          <a:p>
            <a:pPr defTabSz="457200" eaLnBrk="0" fontAlgn="base" hangingPunct="0">
              <a:spcBef>
                <a:spcPct val="0"/>
              </a:spcBef>
              <a:spcAft>
                <a:spcPct val="0"/>
              </a:spcAft>
            </a:pPr>
            <a:r>
              <a:rPr lang="en-AU" altLang="en-US" sz="1400" dirty="0">
                <a:latin typeface="Calibri" panose="020F0502020204030204" pitchFamily="34" charset="0"/>
                <a:ea typeface="Calibri" panose="020F0502020204030204" pitchFamily="34" charset="0"/>
                <a:cs typeface="Times New Roman" panose="02020603050405020304" pitchFamily="18" charset="0"/>
              </a:rPr>
              <a:t>Professional values</a:t>
            </a:r>
            <a:endParaRPr lang="en-AU" altLang="en-US" sz="1400" dirty="0">
              <a:latin typeface="Arial" panose="020B0604020202020204" pitchFamily="34" charset="0"/>
            </a:endParaRPr>
          </a:p>
        </p:txBody>
      </p:sp>
    </p:spTree>
    <p:extLst>
      <p:ext uri="{BB962C8B-B14F-4D97-AF65-F5344CB8AC3E}">
        <p14:creationId xmlns:p14="http://schemas.microsoft.com/office/powerpoint/2010/main" val="15263784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84B13F-8E56-8446-D814-23FFCED01401}"/>
              </a:ext>
            </a:extLst>
          </p:cNvPr>
          <p:cNvSpPr>
            <a:spLocks noGrp="1"/>
          </p:cNvSpPr>
          <p:nvPr>
            <p:ph type="title"/>
          </p:nvPr>
        </p:nvSpPr>
        <p:spPr/>
        <p:txBody>
          <a:bodyPr>
            <a:normAutofit fontScale="90000"/>
          </a:bodyPr>
          <a:lstStyle/>
          <a:p>
            <a:r>
              <a:rPr lang="en-US" dirty="0"/>
              <a:t>What has been chipped away from the academic role to fit the corporate paradigm?</a:t>
            </a:r>
          </a:p>
        </p:txBody>
      </p:sp>
      <p:pic>
        <p:nvPicPr>
          <p:cNvPr id="7" name="Picture 6" descr="A logo of a cube and a hole&#10;&#10;Description automatically generated">
            <a:extLst>
              <a:ext uri="{FF2B5EF4-FFF2-40B4-BE49-F238E27FC236}">
                <a16:creationId xmlns:a16="http://schemas.microsoft.com/office/drawing/2014/main" id="{EDA4F421-B28A-DBEA-6CC1-0F4E87401DBF}"/>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25020" y="2601595"/>
            <a:ext cx="3956831" cy="2955102"/>
          </a:xfrm>
          <a:prstGeom prst="rect">
            <a:avLst/>
          </a:prstGeom>
        </p:spPr>
      </p:pic>
      <p:pic>
        <p:nvPicPr>
          <p:cNvPr id="8" name="Picture 7" descr="A red hammer and broken pieces of a white block&#10;&#10;Description automatically generated">
            <a:extLst>
              <a:ext uri="{FF2B5EF4-FFF2-40B4-BE49-F238E27FC236}">
                <a16:creationId xmlns:a16="http://schemas.microsoft.com/office/drawing/2014/main" id="{EB2B4127-59E9-0C6D-9BDF-D3FDABA6ECDC}"/>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6348028" y="2601595"/>
            <a:ext cx="4460886" cy="2955102"/>
          </a:xfrm>
          <a:prstGeom prst="rect">
            <a:avLst/>
          </a:prstGeom>
        </p:spPr>
      </p:pic>
    </p:spTree>
    <p:extLst>
      <p:ext uri="{BB962C8B-B14F-4D97-AF65-F5344CB8AC3E}">
        <p14:creationId xmlns:p14="http://schemas.microsoft.com/office/powerpoint/2010/main" val="930805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05E05-8862-FEAF-FC7D-21AD8B47082E}"/>
              </a:ext>
            </a:extLst>
          </p:cNvPr>
          <p:cNvSpPr>
            <a:spLocks noGrp="1"/>
          </p:cNvSpPr>
          <p:nvPr>
            <p:ph type="title"/>
          </p:nvPr>
        </p:nvSpPr>
        <p:spPr>
          <a:xfrm>
            <a:off x="688571" y="204964"/>
            <a:ext cx="10515600" cy="643954"/>
          </a:xfrm>
        </p:spPr>
        <p:txBody>
          <a:bodyPr>
            <a:normAutofit fontScale="90000"/>
          </a:bodyPr>
          <a:lstStyle/>
          <a:p>
            <a:pPr algn="ctr"/>
            <a:r>
              <a:rPr lang="en-US" dirty="0"/>
              <a:t>Research &amp; dissemination plan- </a:t>
            </a:r>
            <a:br>
              <a:rPr lang="en-US" dirty="0"/>
            </a:br>
            <a:r>
              <a:rPr lang="en-US" dirty="0"/>
              <a:t>To engage the profession &amp; seek feedback  </a:t>
            </a:r>
            <a:br>
              <a:rPr lang="en-US" dirty="0"/>
            </a:br>
            <a:endParaRPr lang="en-US" dirty="0"/>
          </a:p>
        </p:txBody>
      </p:sp>
      <p:sp>
        <p:nvSpPr>
          <p:cNvPr id="3" name="Content Placeholder 2">
            <a:extLst>
              <a:ext uri="{FF2B5EF4-FFF2-40B4-BE49-F238E27FC236}">
                <a16:creationId xmlns:a16="http://schemas.microsoft.com/office/drawing/2014/main" id="{EA9DC551-A990-A1B9-0DC5-A762BB50A83D}"/>
              </a:ext>
            </a:extLst>
          </p:cNvPr>
          <p:cNvSpPr>
            <a:spLocks noGrp="1"/>
          </p:cNvSpPr>
          <p:nvPr>
            <p:ph idx="1"/>
          </p:nvPr>
        </p:nvSpPr>
        <p:spPr>
          <a:xfrm>
            <a:off x="838200" y="1471614"/>
            <a:ext cx="10877550" cy="5003328"/>
          </a:xfrm>
        </p:spPr>
        <p:txBody>
          <a:bodyPr>
            <a:normAutofit fontScale="92500" lnSpcReduction="20000"/>
          </a:bodyPr>
          <a:lstStyle/>
          <a:p>
            <a:pPr marL="0" indent="0">
              <a:buNone/>
            </a:pPr>
            <a:r>
              <a:rPr lang="en-US" dirty="0"/>
              <a:t>The Framework  (v 4.1 consultative) and more information about the research can be found on the AAUP website </a:t>
            </a:r>
            <a:r>
              <a:rPr lang="en-US" dirty="0">
                <a:hlinkClick r:id="rId3"/>
              </a:rPr>
              <a:t>www.professoriate.org</a:t>
            </a:r>
            <a:r>
              <a:rPr lang="en-US" dirty="0"/>
              <a:t> </a:t>
            </a:r>
          </a:p>
          <a:p>
            <a:pPr marL="0" indent="0">
              <a:buNone/>
            </a:pPr>
            <a:r>
              <a:rPr lang="en-US" dirty="0"/>
              <a:t>2024</a:t>
            </a:r>
          </a:p>
          <a:p>
            <a:pPr lvl="1"/>
            <a:r>
              <a:rPr lang="en-US" dirty="0"/>
              <a:t>Build relevance through creation of </a:t>
            </a:r>
            <a:r>
              <a:rPr lang="en-US" i="1" dirty="0"/>
              <a:t>Associate Membership of AAUP</a:t>
            </a:r>
          </a:p>
          <a:p>
            <a:pPr lvl="1"/>
            <a:r>
              <a:rPr lang="en-US" dirty="0" err="1"/>
              <a:t>Organise</a:t>
            </a:r>
            <a:r>
              <a:rPr lang="en-US" dirty="0"/>
              <a:t> &amp; conduct free online workshops to raise awareness &amp; seek feedback from a large and broad cross-section of our academic colleagues and an online survey: </a:t>
            </a:r>
          </a:p>
          <a:p>
            <a:pPr marL="457200" lvl="1" indent="0" algn="ctr">
              <a:buNone/>
            </a:pPr>
            <a:r>
              <a:rPr lang="en-US" dirty="0">
                <a:hlinkClick r:id="rId4"/>
              </a:rPr>
              <a:t>https://www.surveymonkey.com/r/YTF6CDN</a:t>
            </a:r>
            <a:endParaRPr lang="en-US" dirty="0"/>
          </a:p>
          <a:p>
            <a:pPr marL="0" indent="0">
              <a:buNone/>
            </a:pPr>
            <a:r>
              <a:rPr lang="en-US" dirty="0"/>
              <a:t>2025</a:t>
            </a:r>
          </a:p>
          <a:p>
            <a:pPr lvl="1"/>
            <a:r>
              <a:rPr lang="en-US" dirty="0"/>
              <a:t>Conduct interviews and/or focus groups to obtain rich qualitative feedback</a:t>
            </a:r>
          </a:p>
          <a:p>
            <a:pPr lvl="1"/>
            <a:r>
              <a:rPr lang="en-US" dirty="0"/>
              <a:t>Develop &amp; further refine </a:t>
            </a:r>
            <a:r>
              <a:rPr lang="en-US" i="1" dirty="0"/>
              <a:t>the Framework</a:t>
            </a:r>
          </a:p>
          <a:p>
            <a:pPr marL="0" indent="0">
              <a:buNone/>
            </a:pPr>
            <a:r>
              <a:rPr lang="en-US" dirty="0"/>
              <a:t>2026</a:t>
            </a:r>
          </a:p>
          <a:p>
            <a:pPr lvl="1"/>
            <a:r>
              <a:rPr lang="en-US" dirty="0"/>
              <a:t>Formal launch of version 1 of the Framework on AAUP website</a:t>
            </a:r>
          </a:p>
          <a:p>
            <a:pPr lvl="1"/>
            <a:r>
              <a:rPr lang="en-US" dirty="0"/>
              <a:t>Continue to raise awareness amongst academics through publications, media, seminars and conference sessions: national and international</a:t>
            </a:r>
          </a:p>
          <a:p>
            <a:pPr lvl="1"/>
            <a:r>
              <a:rPr lang="en-US" dirty="0"/>
              <a:t>Educate other stakeholders in Higher Education:</a:t>
            </a:r>
          </a:p>
          <a:p>
            <a:pPr lvl="2"/>
            <a:r>
              <a:rPr lang="en-US" dirty="0"/>
              <a:t>e.g. Government  bodies, Management groups, NTEU, TEQSA  and other non-academic stakeholders</a:t>
            </a:r>
          </a:p>
          <a:p>
            <a:endParaRPr lang="en-US" dirty="0"/>
          </a:p>
        </p:txBody>
      </p:sp>
    </p:spTree>
    <p:extLst>
      <p:ext uri="{BB962C8B-B14F-4D97-AF65-F5344CB8AC3E}">
        <p14:creationId xmlns:p14="http://schemas.microsoft.com/office/powerpoint/2010/main" val="1023105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539E6-EE58-6494-AAC2-B421ACC8633E}"/>
              </a:ext>
            </a:extLst>
          </p:cNvPr>
          <p:cNvSpPr>
            <a:spLocks noGrp="1"/>
          </p:cNvSpPr>
          <p:nvPr>
            <p:ph type="title"/>
          </p:nvPr>
        </p:nvSpPr>
        <p:spPr>
          <a:xfrm>
            <a:off x="803412" y="425386"/>
            <a:ext cx="10364451" cy="902271"/>
          </a:xfrm>
        </p:spPr>
        <p:txBody>
          <a:bodyPr/>
          <a:lstStyle/>
          <a:p>
            <a:pPr algn="ctr"/>
            <a:r>
              <a:rPr lang="en-US" dirty="0"/>
              <a:t>References 1</a:t>
            </a:r>
          </a:p>
        </p:txBody>
      </p:sp>
      <p:sp>
        <p:nvSpPr>
          <p:cNvPr id="3" name="Content Placeholder 2">
            <a:extLst>
              <a:ext uri="{FF2B5EF4-FFF2-40B4-BE49-F238E27FC236}">
                <a16:creationId xmlns:a16="http://schemas.microsoft.com/office/drawing/2014/main" id="{F96F4B1F-BB89-E14B-A0E5-8921B9967E58}"/>
              </a:ext>
            </a:extLst>
          </p:cNvPr>
          <p:cNvSpPr>
            <a:spLocks noGrp="1"/>
          </p:cNvSpPr>
          <p:nvPr>
            <p:ph idx="1"/>
          </p:nvPr>
        </p:nvSpPr>
        <p:spPr>
          <a:xfrm>
            <a:off x="524513" y="1052323"/>
            <a:ext cx="11508734" cy="5097660"/>
          </a:xfrm>
        </p:spPr>
        <p:txBody>
          <a:bodyPr>
            <a:noAutofit/>
          </a:bodyPr>
          <a:lstStyle/>
          <a:p>
            <a:pPr marL="180340" indent="-180340">
              <a:spcBef>
                <a:spcPts val="400"/>
              </a:spcBef>
            </a:pPr>
            <a:r>
              <a:rPr lang="en-AU" sz="1300" spc="-25" dirty="0">
                <a:solidFill>
                  <a:srgbClr val="000000"/>
                </a:solidFill>
                <a:effectLst/>
                <a:ea typeface="Times New Roman" panose="02020603050405020304" pitchFamily="18" charset="0"/>
              </a:rPr>
              <a:t>Alexander, F. K. (2000). The Changing Face of Accountability: Monitoring and Assessing Institutional Performance in Higher Education. </a:t>
            </a:r>
            <a:r>
              <a:rPr lang="en-AU" sz="1300" i="1" spc="-25" dirty="0">
                <a:solidFill>
                  <a:srgbClr val="000000"/>
                </a:solidFill>
                <a:effectLst/>
                <a:ea typeface="Times New Roman" panose="02020603050405020304" pitchFamily="18" charset="0"/>
              </a:rPr>
              <a:t>The Journal of Higher Education</a:t>
            </a:r>
            <a:r>
              <a:rPr lang="en-AU" sz="1300" spc="-25" dirty="0">
                <a:solidFill>
                  <a:srgbClr val="000000"/>
                </a:solidFill>
                <a:effectLst/>
                <a:ea typeface="Times New Roman" panose="02020603050405020304" pitchFamily="18" charset="0"/>
              </a:rPr>
              <a:t>, </a:t>
            </a:r>
            <a:r>
              <a:rPr lang="en-AU" sz="1300" i="1" spc="-25" dirty="0">
                <a:solidFill>
                  <a:srgbClr val="000000"/>
                </a:solidFill>
                <a:effectLst/>
                <a:ea typeface="Times New Roman" panose="02020603050405020304" pitchFamily="18" charset="0"/>
              </a:rPr>
              <a:t>71</a:t>
            </a:r>
            <a:r>
              <a:rPr lang="en-AU" sz="1300" spc="-25" dirty="0">
                <a:solidFill>
                  <a:srgbClr val="000000"/>
                </a:solidFill>
                <a:effectLst/>
                <a:ea typeface="Times New Roman" panose="02020603050405020304" pitchFamily="18" charset="0"/>
              </a:rPr>
              <a:t>(4), 411–431. </a:t>
            </a:r>
            <a:r>
              <a:rPr lang="en-AU" sz="1300" u="sng" spc="-25" dirty="0">
                <a:solidFill>
                  <a:srgbClr val="000000"/>
                </a:solidFill>
                <a:effectLst/>
                <a:ea typeface="Times New Roman" panose="02020603050405020304" pitchFamily="18" charset="0"/>
                <a:hlinkClick r:id="rId3"/>
              </a:rPr>
              <a:t>https://doi.org/10.2307/2649146</a:t>
            </a:r>
            <a:r>
              <a:rPr lang="en-AU" sz="1300" spc="-25" dirty="0">
                <a:solidFill>
                  <a:srgbClr val="000000"/>
                </a:solidFill>
                <a:effectLst/>
                <a:ea typeface="Times New Roman" panose="02020603050405020304" pitchFamily="18" charset="0"/>
              </a:rPr>
              <a:t> </a:t>
            </a:r>
          </a:p>
          <a:p>
            <a:pPr marL="180340" indent="-180340">
              <a:spcBef>
                <a:spcPts val="400"/>
              </a:spcBef>
            </a:pPr>
            <a:r>
              <a:rPr lang="en-AU" sz="1300" dirty="0">
                <a:solidFill>
                  <a:srgbClr val="000000"/>
                </a:solidFill>
                <a:effectLst/>
                <a:ea typeface="ArialUnicodeMS" panose="020B0604020202020204" pitchFamily="34" charset="-128"/>
              </a:rPr>
              <a:t>Archer, L. (2008) The new neoliberal subjects? Young/er academics’ constructions of professional identity, </a:t>
            </a:r>
            <a:r>
              <a:rPr lang="en-AU" sz="1300" i="1" dirty="0">
                <a:solidFill>
                  <a:srgbClr val="000000"/>
                </a:solidFill>
                <a:effectLst/>
                <a:ea typeface="ArialUnicodeMS" panose="020B0604020202020204" pitchFamily="34" charset="-128"/>
              </a:rPr>
              <a:t>Journal of Education Policy</a:t>
            </a:r>
            <a:r>
              <a:rPr lang="en-AU" sz="1300" dirty="0">
                <a:solidFill>
                  <a:srgbClr val="000000"/>
                </a:solidFill>
                <a:effectLst/>
                <a:ea typeface="ArialUnicodeMS" panose="020B0604020202020204" pitchFamily="34" charset="-128"/>
              </a:rPr>
              <a:t>, 23(3), 265-285. </a:t>
            </a:r>
            <a:r>
              <a:rPr lang="en-AU" sz="1300" u="sng" dirty="0">
                <a:solidFill>
                  <a:srgbClr val="000000"/>
                </a:solidFill>
                <a:effectLst/>
                <a:ea typeface="Times New Roman" panose="02020603050405020304" pitchFamily="18" charset="0"/>
                <a:hlinkClick r:id="rId4"/>
              </a:rPr>
              <a:t>https://doi.org/10.1080/02680930701754047</a:t>
            </a:r>
            <a:r>
              <a:rPr lang="en-AU" sz="1300" dirty="0">
                <a:solidFill>
                  <a:srgbClr val="000000"/>
                </a:solidFill>
                <a:effectLst/>
                <a:ea typeface="Times New Roman" panose="02020603050405020304" pitchFamily="18" charset="0"/>
              </a:rPr>
              <a:t>  </a:t>
            </a:r>
            <a:endParaRPr lang="en-AU" sz="1300" dirty="0">
              <a:ea typeface="Times New Roman" panose="02020603050405020304" pitchFamily="18" charset="0"/>
            </a:endParaRPr>
          </a:p>
          <a:p>
            <a:pPr marL="180340" indent="-180340">
              <a:spcBef>
                <a:spcPts val="400"/>
              </a:spcBef>
            </a:pPr>
            <a:r>
              <a:rPr lang="en-AU" sz="1300" dirty="0">
                <a:solidFill>
                  <a:srgbClr val="000000"/>
                </a:solidFill>
                <a:effectLst/>
                <a:ea typeface="Times New Roman" panose="02020603050405020304" pitchFamily="18" charset="0"/>
              </a:rPr>
              <a:t>AUA (2024). </a:t>
            </a:r>
            <a:r>
              <a:rPr lang="en-AU" sz="1300" i="1" dirty="0">
                <a:solidFill>
                  <a:srgbClr val="000000"/>
                </a:solidFill>
                <a:effectLst/>
                <a:ea typeface="Times New Roman" panose="02020603050405020304" pitchFamily="18" charset="0"/>
              </a:rPr>
              <a:t>Australian Universities Accord-Final Report</a:t>
            </a:r>
            <a:r>
              <a:rPr lang="en-AU" sz="1300" dirty="0">
                <a:solidFill>
                  <a:srgbClr val="000000"/>
                </a:solidFill>
                <a:effectLst/>
                <a:ea typeface="Times New Roman" panose="02020603050405020304" pitchFamily="18" charset="0"/>
              </a:rPr>
              <a:t>.  Australian Government, Department of Education. </a:t>
            </a:r>
            <a:r>
              <a:rPr lang="en-AU" sz="1300" u="sng" dirty="0">
                <a:solidFill>
                  <a:srgbClr val="467886"/>
                </a:solidFill>
                <a:effectLst/>
                <a:ea typeface="Times New Roman" panose="02020603050405020304" pitchFamily="18" charset="0"/>
                <a:hlinkClick r:id="rId5"/>
              </a:rPr>
              <a:t>https://www.education.gov.au/australian-universities-accord/resources/final-report</a:t>
            </a:r>
            <a:r>
              <a:rPr lang="en-AU" sz="1300" dirty="0">
                <a:effectLst/>
                <a:ea typeface="Times New Roman" panose="02020603050405020304" pitchFamily="18" charset="0"/>
              </a:rPr>
              <a:t> </a:t>
            </a:r>
          </a:p>
          <a:p>
            <a:pPr marL="180340" indent="-180340">
              <a:spcBef>
                <a:spcPts val="400"/>
              </a:spcBef>
            </a:pPr>
            <a:r>
              <a:rPr lang="en-AU" sz="1300" dirty="0">
                <a:cs typeface="Calibri" panose="020F0502020204030204" pitchFamily="34" charset="0"/>
              </a:rPr>
              <a:t>Barnett, R. &amp; Middlehurst, R. (1993). The Lost Profession. </a:t>
            </a:r>
            <a:r>
              <a:rPr lang="en-AU" sz="1300" i="1" dirty="0">
                <a:cs typeface="Calibri" panose="020F0502020204030204" pitchFamily="34" charset="0"/>
              </a:rPr>
              <a:t>Higher Education </a:t>
            </a:r>
            <a:r>
              <a:rPr lang="en-AU" sz="1300" dirty="0">
                <a:cs typeface="Calibri" panose="020F0502020204030204" pitchFamily="34" charset="0"/>
              </a:rPr>
              <a:t>I Europe, 18(2), 110-128. </a:t>
            </a:r>
            <a:r>
              <a:rPr lang="en-AU" sz="1300" u="sng" dirty="0">
                <a:cs typeface="Calibri" panose="020F0502020204030204" pitchFamily="34" charset="0"/>
                <a:hlinkClick r:id="rId6">
                  <a:extLst>
                    <a:ext uri="{A12FA001-AC4F-418D-AE19-62706E023703}">
                      <ahyp:hlinkClr xmlns:ahyp="http://schemas.microsoft.com/office/drawing/2018/hyperlinkcolor" val="tx"/>
                    </a:ext>
                  </a:extLst>
                </a:hlinkClick>
              </a:rPr>
              <a:t>https://doi.org/10.1080/0379772930180209</a:t>
            </a:r>
            <a:r>
              <a:rPr lang="en-AU" sz="1300" dirty="0">
                <a:cs typeface="Calibri" panose="020F0502020204030204" pitchFamily="34" charset="0"/>
              </a:rPr>
              <a:t> </a:t>
            </a:r>
          </a:p>
          <a:p>
            <a:pPr marL="180340" indent="-180340">
              <a:spcBef>
                <a:spcPts val="400"/>
              </a:spcBef>
            </a:pPr>
            <a:r>
              <a:rPr lang="en-AU" sz="1300" dirty="0">
                <a:solidFill>
                  <a:srgbClr val="000000"/>
                </a:solidFill>
                <a:ea typeface="Times New Roman" panose="02020603050405020304" pitchFamily="18" charset="0"/>
              </a:rPr>
              <a:t>Benjamin, E. (2015). </a:t>
            </a:r>
            <a:r>
              <a:rPr lang="en-AU" sz="1300" i="1" dirty="0">
                <a:solidFill>
                  <a:srgbClr val="000000"/>
                </a:solidFill>
                <a:ea typeface="Times New Roman" panose="02020603050405020304" pitchFamily="18" charset="0"/>
              </a:rPr>
              <a:t>How did we get here? AAUP the first one hundred years</a:t>
            </a:r>
            <a:r>
              <a:rPr lang="en-AU" sz="1300" dirty="0">
                <a:solidFill>
                  <a:srgbClr val="000000"/>
                </a:solidFill>
                <a:ea typeface="Times New Roman" panose="02020603050405020304" pitchFamily="18" charset="0"/>
              </a:rPr>
              <a:t>. The American Association of University Professors. </a:t>
            </a:r>
            <a:r>
              <a:rPr lang="en-AU" sz="1300" u="sng" dirty="0">
                <a:solidFill>
                  <a:srgbClr val="000000"/>
                </a:solidFill>
                <a:ea typeface="Times New Roman" panose="02020603050405020304" pitchFamily="18" charset="0"/>
                <a:hlinkClick r:id="rId7"/>
              </a:rPr>
              <a:t>https://www.aaup.org/article/how-did-we-get-here</a:t>
            </a:r>
            <a:r>
              <a:rPr lang="en-AU" sz="1300" dirty="0">
                <a:solidFill>
                  <a:srgbClr val="000000"/>
                </a:solidFill>
                <a:ea typeface="Times New Roman" panose="02020603050405020304" pitchFamily="18" charset="0"/>
              </a:rPr>
              <a:t> </a:t>
            </a:r>
            <a:endParaRPr lang="en-AU" sz="1300" dirty="0">
              <a:solidFill>
                <a:srgbClr val="000000"/>
              </a:solidFill>
              <a:ea typeface="Times New Roman" panose="02020603050405020304" pitchFamily="18" charset="0"/>
              <a:cs typeface="Calibri" panose="020F0502020204030204" pitchFamily="34" charset="0"/>
            </a:endParaRPr>
          </a:p>
          <a:p>
            <a:pPr marL="180340" indent="-180340">
              <a:spcBef>
                <a:spcPts val="400"/>
              </a:spcBef>
            </a:pPr>
            <a:r>
              <a:rPr lang="en-AU" sz="1300" dirty="0" err="1">
                <a:solidFill>
                  <a:srgbClr val="000000"/>
                </a:solidFill>
                <a:ea typeface="Times New Roman" panose="02020603050405020304" pitchFamily="18" charset="0"/>
                <a:cs typeface="Calibri" panose="020F0502020204030204" pitchFamily="34" charset="0"/>
              </a:rPr>
              <a:t>Bovens</a:t>
            </a:r>
            <a:r>
              <a:rPr lang="en-AU" sz="1300" dirty="0">
                <a:solidFill>
                  <a:srgbClr val="000000"/>
                </a:solidFill>
                <a:ea typeface="Times New Roman" panose="02020603050405020304" pitchFamily="18" charset="0"/>
                <a:cs typeface="Calibri" panose="020F0502020204030204" pitchFamily="34" charset="0"/>
              </a:rPr>
              <a:t>, M. (2007). Analysing and assessing accountability: a conceptual framework. </a:t>
            </a:r>
            <a:r>
              <a:rPr lang="en-AU" sz="1300" i="1" dirty="0">
                <a:solidFill>
                  <a:srgbClr val="000000"/>
                </a:solidFill>
                <a:ea typeface="Times New Roman" panose="02020603050405020304" pitchFamily="18" charset="0"/>
                <a:cs typeface="Calibri" panose="020F0502020204030204" pitchFamily="34" charset="0"/>
              </a:rPr>
              <a:t>European Law Journal</a:t>
            </a:r>
            <a:r>
              <a:rPr lang="en-AU" sz="1300" dirty="0">
                <a:solidFill>
                  <a:srgbClr val="000000"/>
                </a:solidFill>
                <a:ea typeface="Times New Roman" panose="02020603050405020304" pitchFamily="18" charset="0"/>
                <a:cs typeface="Calibri" panose="020F0502020204030204" pitchFamily="34" charset="0"/>
              </a:rPr>
              <a:t>, 13(4), 447–468. </a:t>
            </a:r>
            <a:endParaRPr lang="en-AU" sz="1300" dirty="0">
              <a:ea typeface="Times New Roman" panose="02020603050405020304" pitchFamily="18" charset="0"/>
              <a:cs typeface="Calibri" panose="020F0502020204030204" pitchFamily="34" charset="0"/>
            </a:endParaRPr>
          </a:p>
          <a:p>
            <a:pPr marL="180340" indent="-180340">
              <a:spcBef>
                <a:spcPts val="400"/>
              </a:spcBef>
            </a:pPr>
            <a:r>
              <a:rPr lang="en-AU" sz="1300" dirty="0">
                <a:solidFill>
                  <a:srgbClr val="000000"/>
                </a:solidFill>
                <a:ea typeface="Times New Roman" panose="02020603050405020304" pitchFamily="18" charset="0"/>
                <a:cs typeface="Calibri" panose="020F0502020204030204" pitchFamily="34" charset="0"/>
              </a:rPr>
              <a:t>Carnegie, G.D. (2022). Global university rankings: The macro-micro contradiction in public university management. </a:t>
            </a:r>
            <a:r>
              <a:rPr lang="en-AU" sz="1300" i="1" dirty="0">
                <a:solidFill>
                  <a:srgbClr val="000000"/>
                </a:solidFill>
                <a:ea typeface="Times New Roman" panose="02020603050405020304" pitchFamily="18" charset="0"/>
                <a:cs typeface="Calibri" panose="020F0502020204030204" pitchFamily="34" charset="0"/>
              </a:rPr>
              <a:t>Accounting and Management Review</a:t>
            </a:r>
            <a:r>
              <a:rPr lang="en-AU" sz="1300" dirty="0">
                <a:solidFill>
                  <a:srgbClr val="000000"/>
                </a:solidFill>
                <a:ea typeface="Times New Roman" panose="02020603050405020304" pitchFamily="18" charset="0"/>
                <a:cs typeface="Calibri" panose="020F0502020204030204" pitchFamily="34" charset="0"/>
              </a:rPr>
              <a:t>, 26(1), 77-109. </a:t>
            </a:r>
            <a:r>
              <a:rPr lang="en-AU" sz="1300" u="sng" dirty="0">
                <a:solidFill>
                  <a:srgbClr val="000000"/>
                </a:solidFill>
                <a:ea typeface="Times New Roman" panose="02020603050405020304" pitchFamily="18" charset="0"/>
                <a:cs typeface="Calibri" panose="020F0502020204030204" pitchFamily="34" charset="0"/>
                <a:hlinkClick r:id="rId8"/>
              </a:rPr>
              <a:t>https://doi.org/10.55486/amrrcg.v26i</a:t>
            </a:r>
            <a:r>
              <a:rPr lang="en-AU" sz="1300" dirty="0">
                <a:solidFill>
                  <a:srgbClr val="000000"/>
                </a:solidFill>
                <a:ea typeface="Times New Roman" panose="02020603050405020304" pitchFamily="18" charset="0"/>
                <a:cs typeface="Calibri" panose="020F0502020204030204" pitchFamily="34" charset="0"/>
              </a:rPr>
              <a:t> </a:t>
            </a:r>
          </a:p>
          <a:p>
            <a:pPr marL="180340" indent="-180340">
              <a:spcBef>
                <a:spcPts val="400"/>
              </a:spcBef>
            </a:pPr>
            <a:r>
              <a:rPr lang="en-AU" sz="1300" dirty="0" err="1">
                <a:solidFill>
                  <a:srgbClr val="000000"/>
                </a:solidFill>
                <a:effectLst/>
                <a:ea typeface="Times New Roman" panose="02020603050405020304" pitchFamily="18" charset="0"/>
              </a:rPr>
              <a:t>Checkland</a:t>
            </a:r>
            <a:r>
              <a:rPr lang="en-AU" sz="1300" dirty="0">
                <a:solidFill>
                  <a:srgbClr val="000000"/>
                </a:solidFill>
                <a:effectLst/>
                <a:ea typeface="Times New Roman" panose="02020603050405020304" pitchFamily="18" charset="0"/>
              </a:rPr>
              <a:t>, P. (2012). Four Conditions for Serious Systems Thinking and Action, Systems Research and </a:t>
            </a:r>
            <a:r>
              <a:rPr lang="en-AU" sz="1300" dirty="0" err="1">
                <a:solidFill>
                  <a:srgbClr val="000000"/>
                </a:solidFill>
                <a:effectLst/>
                <a:ea typeface="Times New Roman" panose="02020603050405020304" pitchFamily="18" charset="0"/>
              </a:rPr>
              <a:t>Behavioral</a:t>
            </a:r>
            <a:r>
              <a:rPr lang="en-AU" sz="1300" dirty="0">
                <a:solidFill>
                  <a:srgbClr val="000000"/>
                </a:solidFill>
                <a:effectLst/>
                <a:ea typeface="Times New Roman" panose="02020603050405020304" pitchFamily="18" charset="0"/>
              </a:rPr>
              <a:t> Science. </a:t>
            </a:r>
            <a:r>
              <a:rPr lang="en-AU" sz="1300" i="1" dirty="0">
                <a:solidFill>
                  <a:srgbClr val="000000"/>
                </a:solidFill>
                <a:effectLst/>
                <a:ea typeface="Times New Roman" panose="02020603050405020304" pitchFamily="18" charset="0"/>
              </a:rPr>
              <a:t>Systems. Research, 29</a:t>
            </a:r>
            <a:r>
              <a:rPr lang="en-AU" sz="1300" dirty="0">
                <a:solidFill>
                  <a:srgbClr val="000000"/>
                </a:solidFill>
                <a:effectLst/>
                <a:ea typeface="Times New Roman" panose="02020603050405020304" pitchFamily="18" charset="0"/>
              </a:rPr>
              <a:t>, 465–469. </a:t>
            </a:r>
            <a:r>
              <a:rPr lang="en-AU" sz="1300" u="sng" dirty="0">
                <a:solidFill>
                  <a:srgbClr val="000000"/>
                </a:solidFill>
                <a:effectLst/>
                <a:ea typeface="Times New Roman" panose="02020603050405020304" pitchFamily="18" charset="0"/>
                <a:hlinkClick r:id="rId9"/>
              </a:rPr>
              <a:t>https://doi.org/10.1002/sres.2158</a:t>
            </a:r>
            <a:r>
              <a:rPr lang="en-AU" sz="1300" dirty="0">
                <a:solidFill>
                  <a:srgbClr val="000000"/>
                </a:solidFill>
                <a:effectLst/>
                <a:ea typeface="Times New Roman" panose="02020603050405020304" pitchFamily="18" charset="0"/>
              </a:rPr>
              <a:t>  </a:t>
            </a:r>
            <a:endParaRPr lang="en-AU" sz="1300" dirty="0">
              <a:ea typeface="Times New Roman" panose="02020603050405020304" pitchFamily="18" charset="0"/>
            </a:endParaRPr>
          </a:p>
          <a:p>
            <a:pPr marL="180340" indent="-180340">
              <a:spcBef>
                <a:spcPts val="400"/>
              </a:spcBef>
            </a:pPr>
            <a:r>
              <a:rPr lang="en-AU" sz="1300" dirty="0">
                <a:solidFill>
                  <a:srgbClr val="000000"/>
                </a:solidFill>
                <a:ea typeface="Times New Roman" panose="02020603050405020304" pitchFamily="18" charset="0"/>
              </a:rPr>
              <a:t>Coates, H. &amp; </a:t>
            </a:r>
            <a:r>
              <a:rPr lang="en-AU" sz="1300" dirty="0" err="1">
                <a:solidFill>
                  <a:srgbClr val="000000"/>
                </a:solidFill>
                <a:ea typeface="Times New Roman" panose="02020603050405020304" pitchFamily="18" charset="0"/>
              </a:rPr>
              <a:t>Goedegebuure</a:t>
            </a:r>
            <a:r>
              <a:rPr lang="en-AU" sz="1300" dirty="0">
                <a:solidFill>
                  <a:srgbClr val="000000"/>
                </a:solidFill>
                <a:ea typeface="Times New Roman" panose="02020603050405020304" pitchFamily="18" charset="0"/>
              </a:rPr>
              <a:t>, L. (2012). Recasting the academic workforce: why the attractiveness of the academic profession needs to be increased and eight possible strategies for how to go about this from an Australian perspective. </a:t>
            </a:r>
            <a:r>
              <a:rPr lang="en-AU" sz="1300" i="1" dirty="0">
                <a:solidFill>
                  <a:srgbClr val="000000"/>
                </a:solidFill>
                <a:ea typeface="Times New Roman" panose="02020603050405020304" pitchFamily="18" charset="0"/>
              </a:rPr>
              <a:t>Higher Education, </a:t>
            </a:r>
            <a:r>
              <a:rPr lang="en-AU" sz="1300" dirty="0">
                <a:solidFill>
                  <a:srgbClr val="000000"/>
                </a:solidFill>
                <a:ea typeface="Times New Roman" panose="02020603050405020304" pitchFamily="18" charset="0"/>
              </a:rPr>
              <a:t>64</a:t>
            </a:r>
            <a:r>
              <a:rPr lang="en-AU" sz="1300" i="1" dirty="0">
                <a:solidFill>
                  <a:srgbClr val="000000"/>
                </a:solidFill>
                <a:ea typeface="Times New Roman" panose="02020603050405020304" pitchFamily="18" charset="0"/>
              </a:rPr>
              <a:t>,</a:t>
            </a:r>
            <a:r>
              <a:rPr lang="en-AU" sz="1300" dirty="0">
                <a:solidFill>
                  <a:srgbClr val="000000"/>
                </a:solidFill>
                <a:ea typeface="Times New Roman" panose="02020603050405020304" pitchFamily="18" charset="0"/>
              </a:rPr>
              <a:t> 875–889. </a:t>
            </a:r>
            <a:r>
              <a:rPr lang="en-AU" sz="1300" u="sng" dirty="0">
                <a:solidFill>
                  <a:srgbClr val="000000"/>
                </a:solidFill>
                <a:ea typeface="Times New Roman" panose="02020603050405020304" pitchFamily="18" charset="0"/>
                <a:hlinkClick r:id="rId10"/>
              </a:rPr>
              <a:t>https://doi.org/10.1007/s10734-012-9534-3</a:t>
            </a:r>
            <a:r>
              <a:rPr lang="en-AU" sz="1300" dirty="0">
                <a:solidFill>
                  <a:srgbClr val="000000"/>
                </a:solidFill>
                <a:ea typeface="Times New Roman" panose="02020603050405020304" pitchFamily="18" charset="0"/>
              </a:rPr>
              <a:t> </a:t>
            </a:r>
          </a:p>
          <a:p>
            <a:pPr marL="180340" indent="-180340">
              <a:spcBef>
                <a:spcPts val="400"/>
              </a:spcBef>
            </a:pPr>
            <a:r>
              <a:rPr lang="en-AU" sz="1300" dirty="0">
                <a:solidFill>
                  <a:srgbClr val="000000"/>
                </a:solidFill>
                <a:effectLst/>
                <a:ea typeface="Times New Roman" panose="02020603050405020304" pitchFamily="18" charset="0"/>
              </a:rPr>
              <a:t>Croucher, G. &amp; </a:t>
            </a:r>
            <a:r>
              <a:rPr lang="en-AU" sz="1300" dirty="0" err="1">
                <a:solidFill>
                  <a:srgbClr val="000000"/>
                </a:solidFill>
                <a:effectLst/>
                <a:ea typeface="Times New Roman" panose="02020603050405020304" pitchFamily="18" charset="0"/>
              </a:rPr>
              <a:t>Woelert</a:t>
            </a:r>
            <a:r>
              <a:rPr lang="en-AU" sz="1300" dirty="0">
                <a:solidFill>
                  <a:srgbClr val="000000"/>
                </a:solidFill>
                <a:effectLst/>
                <a:ea typeface="Times New Roman" panose="02020603050405020304" pitchFamily="18" charset="0"/>
              </a:rPr>
              <a:t>, P. (2021). Administrative transformation and managerial growth: a longitudinal analysis of changes in the non-academic workforce at Australian universities. </a:t>
            </a:r>
            <a:r>
              <a:rPr lang="en-AU" sz="1300" i="1" dirty="0">
                <a:solidFill>
                  <a:srgbClr val="000000"/>
                </a:solidFill>
                <a:effectLst/>
                <a:ea typeface="Times New Roman" panose="02020603050405020304" pitchFamily="18" charset="0"/>
              </a:rPr>
              <a:t>Higher Education,</a:t>
            </a:r>
            <a:r>
              <a:rPr lang="en-AU" sz="1300" dirty="0">
                <a:solidFill>
                  <a:srgbClr val="000000"/>
                </a:solidFill>
                <a:effectLst/>
                <a:ea typeface="Times New Roman" panose="02020603050405020304" pitchFamily="18" charset="0"/>
              </a:rPr>
              <a:t> </a:t>
            </a:r>
            <a:r>
              <a:rPr lang="en-AU" sz="1300" u="sng" dirty="0">
                <a:solidFill>
                  <a:srgbClr val="000000"/>
                </a:solidFill>
                <a:effectLst/>
                <a:ea typeface="Times New Roman" panose="02020603050405020304" pitchFamily="18" charset="0"/>
                <a:hlinkClick r:id="rId11"/>
              </a:rPr>
              <a:t>https://doi.org/10.1007/s10734-021-00759-8</a:t>
            </a:r>
            <a:endParaRPr lang="en-AU" sz="1300" u="sng" dirty="0">
              <a:ea typeface="Times New Roman" panose="02020603050405020304" pitchFamily="18" charset="0"/>
            </a:endParaRPr>
          </a:p>
          <a:p>
            <a:pPr marL="180340" indent="-180340">
              <a:spcBef>
                <a:spcPts val="400"/>
              </a:spcBef>
            </a:pPr>
            <a:r>
              <a:rPr lang="en-AU" sz="1300" dirty="0" err="1">
                <a:solidFill>
                  <a:srgbClr val="000000"/>
                </a:solidFill>
                <a:effectLst/>
                <a:highlight>
                  <a:srgbClr val="FFFFFF"/>
                </a:highlight>
                <a:ea typeface="Times New Roman" panose="02020603050405020304" pitchFamily="18" charset="0"/>
              </a:rPr>
              <a:t>Faia</a:t>
            </a:r>
            <a:r>
              <a:rPr lang="en-AU" sz="1300" dirty="0">
                <a:solidFill>
                  <a:srgbClr val="000000"/>
                </a:solidFill>
                <a:effectLst/>
                <a:highlight>
                  <a:srgbClr val="FFFFFF"/>
                </a:highlight>
                <a:ea typeface="Times New Roman" panose="02020603050405020304" pitchFamily="18" charset="0"/>
              </a:rPr>
              <a:t>, M. A. (1976). Will unions make us less professional? College English , 38(1 )6), 1-14  </a:t>
            </a:r>
            <a:r>
              <a:rPr lang="en-AU" sz="1300" u="sng" dirty="0">
                <a:solidFill>
                  <a:srgbClr val="000000"/>
                </a:solidFill>
                <a:effectLst/>
                <a:highlight>
                  <a:srgbClr val="FFFFFF"/>
                </a:highlight>
                <a:ea typeface="Times New Roman" panose="02020603050405020304" pitchFamily="18" charset="0"/>
                <a:hlinkClick r:id="rId12"/>
              </a:rPr>
              <a:t>https://www.jstor.org/stable/375983</a:t>
            </a:r>
            <a:r>
              <a:rPr lang="en-AU" sz="1300" dirty="0">
                <a:solidFill>
                  <a:srgbClr val="000000"/>
                </a:solidFill>
                <a:effectLst/>
                <a:highlight>
                  <a:srgbClr val="FFFFFF"/>
                </a:highlight>
                <a:ea typeface="Times New Roman" panose="02020603050405020304" pitchFamily="18" charset="0"/>
              </a:rPr>
              <a:t>  </a:t>
            </a:r>
          </a:p>
          <a:p>
            <a:pPr marL="180340" indent="-180340">
              <a:spcBef>
                <a:spcPts val="400"/>
              </a:spcBef>
            </a:pPr>
            <a:r>
              <a:rPr lang="en-AU" sz="1300" dirty="0">
                <a:solidFill>
                  <a:srgbClr val="000000"/>
                </a:solidFill>
                <a:ea typeface="Times New Roman" panose="02020603050405020304" pitchFamily="18" charset="0"/>
                <a:cs typeface="Calibri" panose="020F0502020204030204" pitchFamily="34" charset="0"/>
              </a:rPr>
              <a:t>Gibbs, P. (2019). Why should academics have a duty of truth telling in an epoch of post-truth? </a:t>
            </a:r>
            <a:r>
              <a:rPr lang="en-AU" sz="1300" i="1" dirty="0">
                <a:solidFill>
                  <a:srgbClr val="000000"/>
                </a:solidFill>
                <a:ea typeface="Times New Roman" panose="02020603050405020304" pitchFamily="18" charset="0"/>
                <a:cs typeface="Calibri" panose="020F0502020204030204" pitchFamily="34" charset="0"/>
              </a:rPr>
              <a:t>Higher Education</a:t>
            </a:r>
            <a:r>
              <a:rPr lang="en-AU" sz="1300" dirty="0">
                <a:solidFill>
                  <a:srgbClr val="000000"/>
                </a:solidFill>
                <a:ea typeface="Times New Roman" panose="02020603050405020304" pitchFamily="18" charset="0"/>
                <a:cs typeface="Calibri" panose="020F0502020204030204" pitchFamily="34" charset="0"/>
              </a:rPr>
              <a:t>, 78: 501–510. </a:t>
            </a:r>
            <a:r>
              <a:rPr lang="en-AU" sz="1300" u="sng" dirty="0">
                <a:solidFill>
                  <a:srgbClr val="000000"/>
                </a:solidFill>
                <a:ea typeface="Times New Roman" panose="02020603050405020304" pitchFamily="18" charset="0"/>
                <a:cs typeface="Calibri" panose="020F0502020204030204" pitchFamily="34" charset="0"/>
                <a:hlinkClick r:id="rId13"/>
              </a:rPr>
              <a:t>https://doi.org/10.1007/s10734-018-0354-y</a:t>
            </a:r>
            <a:r>
              <a:rPr lang="en-AU" sz="1300" dirty="0">
                <a:solidFill>
                  <a:srgbClr val="000000"/>
                </a:solidFill>
                <a:ea typeface="Times New Roman" panose="02020603050405020304" pitchFamily="18" charset="0"/>
                <a:cs typeface="Calibri" panose="020F0502020204030204" pitchFamily="34" charset="0"/>
              </a:rPr>
              <a:t>  </a:t>
            </a:r>
          </a:p>
          <a:p>
            <a:pPr marL="180340" indent="-180340">
              <a:spcBef>
                <a:spcPts val="400"/>
              </a:spcBef>
            </a:pPr>
            <a:r>
              <a:rPr lang="en-AU" sz="1300" dirty="0">
                <a:solidFill>
                  <a:srgbClr val="000000"/>
                </a:solidFill>
                <a:ea typeface="Times New Roman" panose="02020603050405020304" pitchFamily="18" charset="0"/>
                <a:cs typeface="Calibri" panose="020F0502020204030204" pitchFamily="34" charset="0"/>
              </a:rPr>
              <a:t>Giroux, H. (2002). Neoliberalism</a:t>
            </a:r>
            <a:r>
              <a:rPr lang="en-AU" sz="1300" dirty="0">
                <a:solidFill>
                  <a:srgbClr val="606060"/>
                </a:solidFill>
                <a:ea typeface="Times New Roman" panose="02020603050405020304" pitchFamily="18" charset="0"/>
                <a:cs typeface="Calibri" panose="020F0502020204030204" pitchFamily="34" charset="0"/>
              </a:rPr>
              <a:t>, </a:t>
            </a:r>
            <a:r>
              <a:rPr lang="en-AU" sz="1300" dirty="0">
                <a:solidFill>
                  <a:srgbClr val="515151"/>
                </a:solidFill>
                <a:ea typeface="Times New Roman" panose="02020603050405020304" pitchFamily="18" charset="0"/>
                <a:cs typeface="Calibri" panose="020F0502020204030204" pitchFamily="34" charset="0"/>
              </a:rPr>
              <a:t>Corporate </a:t>
            </a:r>
            <a:r>
              <a:rPr lang="en-AU" sz="1300" dirty="0">
                <a:solidFill>
                  <a:srgbClr val="3A3A3A"/>
                </a:solidFill>
                <a:ea typeface="Times New Roman" panose="02020603050405020304" pitchFamily="18" charset="0"/>
                <a:cs typeface="Calibri" panose="020F0502020204030204" pitchFamily="34" charset="0"/>
              </a:rPr>
              <a:t>Cu</a:t>
            </a:r>
            <a:r>
              <a:rPr lang="en-AU" sz="1300" dirty="0">
                <a:solidFill>
                  <a:srgbClr val="606060"/>
                </a:solidFill>
                <a:ea typeface="Times New Roman" panose="02020603050405020304" pitchFamily="18" charset="0"/>
                <a:cs typeface="Calibri" panose="020F0502020204030204" pitchFamily="34" charset="0"/>
              </a:rPr>
              <a:t>lture, </a:t>
            </a:r>
            <a:r>
              <a:rPr lang="en-AU" sz="1300" dirty="0">
                <a:solidFill>
                  <a:srgbClr val="212121"/>
                </a:solidFill>
                <a:ea typeface="Times New Roman" panose="02020603050405020304" pitchFamily="18" charset="0"/>
                <a:cs typeface="Calibri" panose="020F0502020204030204" pitchFamily="34" charset="0"/>
              </a:rPr>
              <a:t>a</a:t>
            </a:r>
            <a:r>
              <a:rPr lang="en-AU" sz="1300" dirty="0">
                <a:solidFill>
                  <a:srgbClr val="606060"/>
                </a:solidFill>
                <a:ea typeface="Times New Roman" panose="02020603050405020304" pitchFamily="18" charset="0"/>
                <a:cs typeface="Calibri" panose="020F0502020204030204" pitchFamily="34" charset="0"/>
              </a:rPr>
              <a:t>nd the Promise </a:t>
            </a:r>
            <a:r>
              <a:rPr lang="en-AU" sz="1300" dirty="0">
                <a:solidFill>
                  <a:srgbClr val="3A3A3A"/>
                </a:solidFill>
                <a:ea typeface="Times New Roman" panose="02020603050405020304" pitchFamily="18" charset="0"/>
                <a:cs typeface="Calibri" panose="020F0502020204030204" pitchFamily="34" charset="0"/>
              </a:rPr>
              <a:t>of Higher </a:t>
            </a:r>
            <a:r>
              <a:rPr lang="en-AU" sz="1300" dirty="0">
                <a:solidFill>
                  <a:srgbClr val="212121"/>
                </a:solidFill>
                <a:ea typeface="Times New Roman" panose="02020603050405020304" pitchFamily="18" charset="0"/>
                <a:cs typeface="Calibri" panose="020F0502020204030204" pitchFamily="34" charset="0"/>
              </a:rPr>
              <a:t>E</a:t>
            </a:r>
            <a:r>
              <a:rPr lang="en-AU" sz="1300" dirty="0">
                <a:solidFill>
                  <a:srgbClr val="515151"/>
                </a:solidFill>
                <a:ea typeface="Times New Roman" panose="02020603050405020304" pitchFamily="18" charset="0"/>
                <a:cs typeface="Calibri" panose="020F0502020204030204" pitchFamily="34" charset="0"/>
              </a:rPr>
              <a:t>ducation</a:t>
            </a:r>
            <a:r>
              <a:rPr lang="en-AU" sz="1300" dirty="0">
                <a:solidFill>
                  <a:srgbClr val="212121"/>
                </a:solidFill>
                <a:ea typeface="Times New Roman" panose="02020603050405020304" pitchFamily="18" charset="0"/>
                <a:cs typeface="Calibri" panose="020F0502020204030204" pitchFamily="34" charset="0"/>
              </a:rPr>
              <a:t>: </a:t>
            </a:r>
            <a:r>
              <a:rPr lang="en-AU" sz="1300" dirty="0">
                <a:solidFill>
                  <a:srgbClr val="515151"/>
                </a:solidFill>
                <a:ea typeface="Times New Roman" panose="02020603050405020304" pitchFamily="18" charset="0"/>
                <a:cs typeface="Calibri" panose="020F0502020204030204" pitchFamily="34" charset="0"/>
              </a:rPr>
              <a:t>The </a:t>
            </a:r>
            <a:r>
              <a:rPr lang="en-AU" sz="1300" dirty="0">
                <a:solidFill>
                  <a:srgbClr val="3A3A3A"/>
                </a:solidFill>
                <a:ea typeface="Times New Roman" panose="02020603050405020304" pitchFamily="18" charset="0"/>
                <a:cs typeface="Calibri" panose="020F0502020204030204" pitchFamily="34" charset="0"/>
              </a:rPr>
              <a:t>Universi</a:t>
            </a:r>
            <a:r>
              <a:rPr lang="en-AU" sz="1300" dirty="0">
                <a:solidFill>
                  <a:srgbClr val="606060"/>
                </a:solidFill>
                <a:ea typeface="Times New Roman" panose="02020603050405020304" pitchFamily="18" charset="0"/>
                <a:cs typeface="Calibri" panose="020F0502020204030204" pitchFamily="34" charset="0"/>
              </a:rPr>
              <a:t>t</a:t>
            </a:r>
            <a:r>
              <a:rPr lang="en-AU" sz="1300" dirty="0">
                <a:solidFill>
                  <a:srgbClr val="3A3A3A"/>
                </a:solidFill>
                <a:ea typeface="Times New Roman" panose="02020603050405020304" pitchFamily="18" charset="0"/>
                <a:cs typeface="Calibri" panose="020F0502020204030204" pitchFamily="34" charset="0"/>
              </a:rPr>
              <a:t>y </a:t>
            </a:r>
            <a:r>
              <a:rPr lang="en-AU" sz="1300" dirty="0">
                <a:solidFill>
                  <a:srgbClr val="515151"/>
                </a:solidFill>
                <a:ea typeface="Times New Roman" panose="02020603050405020304" pitchFamily="18" charset="0"/>
                <a:cs typeface="Calibri" panose="020F0502020204030204" pitchFamily="34" charset="0"/>
              </a:rPr>
              <a:t>a</a:t>
            </a:r>
            <a:r>
              <a:rPr lang="en-AU" sz="1300" dirty="0">
                <a:solidFill>
                  <a:srgbClr val="212121"/>
                </a:solidFill>
                <a:ea typeface="Times New Roman" panose="02020603050405020304" pitchFamily="18" charset="0"/>
                <a:cs typeface="Calibri" panose="020F0502020204030204" pitchFamily="34" charset="0"/>
              </a:rPr>
              <a:t>s </a:t>
            </a:r>
            <a:r>
              <a:rPr lang="en-AU" sz="1300" dirty="0">
                <a:solidFill>
                  <a:srgbClr val="606060"/>
                </a:solidFill>
                <a:ea typeface="Times New Roman" panose="02020603050405020304" pitchFamily="18" charset="0"/>
                <a:cs typeface="Calibri" panose="020F0502020204030204" pitchFamily="34" charset="0"/>
              </a:rPr>
              <a:t>a </a:t>
            </a:r>
            <a:r>
              <a:rPr lang="en-AU" sz="1300" dirty="0">
                <a:solidFill>
                  <a:srgbClr val="212121"/>
                </a:solidFill>
                <a:ea typeface="Times New Roman" panose="02020603050405020304" pitchFamily="18" charset="0"/>
                <a:cs typeface="Calibri" panose="020F0502020204030204" pitchFamily="34" charset="0"/>
              </a:rPr>
              <a:t>D</a:t>
            </a:r>
            <a:r>
              <a:rPr lang="en-AU" sz="1300" dirty="0">
                <a:solidFill>
                  <a:srgbClr val="515151"/>
                </a:solidFill>
                <a:ea typeface="Times New Roman" panose="02020603050405020304" pitchFamily="18" charset="0"/>
                <a:cs typeface="Calibri" panose="020F0502020204030204" pitchFamily="34" charset="0"/>
              </a:rPr>
              <a:t>emocratic </a:t>
            </a:r>
            <a:r>
              <a:rPr lang="en-AU" sz="1300" dirty="0">
                <a:solidFill>
                  <a:srgbClr val="3A3A3A"/>
                </a:solidFill>
                <a:ea typeface="Times New Roman" panose="02020603050405020304" pitchFamily="18" charset="0"/>
                <a:cs typeface="Calibri" panose="020F0502020204030204" pitchFamily="34" charset="0"/>
              </a:rPr>
              <a:t>P</a:t>
            </a:r>
            <a:r>
              <a:rPr lang="en-AU" sz="1300" dirty="0">
                <a:solidFill>
                  <a:srgbClr val="606060"/>
                </a:solidFill>
                <a:ea typeface="Times New Roman" panose="02020603050405020304" pitchFamily="18" charset="0"/>
                <a:cs typeface="Calibri" panose="020F0502020204030204" pitchFamily="34" charset="0"/>
              </a:rPr>
              <a:t>ub</a:t>
            </a:r>
            <a:r>
              <a:rPr lang="en-AU" sz="1300" dirty="0">
                <a:solidFill>
                  <a:srgbClr val="3A3A3A"/>
                </a:solidFill>
                <a:ea typeface="Times New Roman" panose="02020603050405020304" pitchFamily="18" charset="0"/>
                <a:cs typeface="Calibri" panose="020F0502020204030204" pitchFamily="34" charset="0"/>
              </a:rPr>
              <a:t>li</a:t>
            </a:r>
            <a:r>
              <a:rPr lang="en-AU" sz="1300" dirty="0">
                <a:solidFill>
                  <a:srgbClr val="212121"/>
                </a:solidFill>
                <a:ea typeface="Times New Roman" panose="02020603050405020304" pitchFamily="18" charset="0"/>
                <a:cs typeface="Calibri" panose="020F0502020204030204" pitchFamily="34" charset="0"/>
              </a:rPr>
              <a:t>c S</a:t>
            </a:r>
            <a:r>
              <a:rPr lang="en-AU" sz="1300" dirty="0">
                <a:solidFill>
                  <a:srgbClr val="3A3A3A"/>
                </a:solidFill>
                <a:ea typeface="Times New Roman" panose="02020603050405020304" pitchFamily="18" charset="0"/>
                <a:cs typeface="Calibri" panose="020F0502020204030204" pitchFamily="34" charset="0"/>
              </a:rPr>
              <a:t>p</a:t>
            </a:r>
            <a:r>
              <a:rPr lang="en-AU" sz="1300" dirty="0">
                <a:solidFill>
                  <a:srgbClr val="606060"/>
                </a:solidFill>
                <a:ea typeface="Times New Roman" panose="02020603050405020304" pitchFamily="18" charset="0"/>
                <a:cs typeface="Calibri" panose="020F0502020204030204" pitchFamily="34" charset="0"/>
              </a:rPr>
              <a:t>h</a:t>
            </a:r>
            <a:r>
              <a:rPr lang="en-AU" sz="1300" dirty="0">
                <a:solidFill>
                  <a:srgbClr val="3A3A3A"/>
                </a:solidFill>
                <a:ea typeface="Times New Roman" panose="02020603050405020304" pitchFamily="18" charset="0"/>
                <a:cs typeface="Calibri" panose="020F0502020204030204" pitchFamily="34" charset="0"/>
              </a:rPr>
              <a:t>ere.</a:t>
            </a:r>
            <a:r>
              <a:rPr lang="en-AU" sz="1300" i="1" dirty="0">
                <a:solidFill>
                  <a:srgbClr val="3A3A3A"/>
                </a:solidFill>
                <a:ea typeface="Times New Roman" panose="02020603050405020304" pitchFamily="18" charset="0"/>
                <a:cs typeface="Calibri" panose="020F0502020204030204" pitchFamily="34" charset="0"/>
              </a:rPr>
              <a:t> </a:t>
            </a:r>
            <a:r>
              <a:rPr lang="en-AU" sz="1300" i="1" dirty="0">
                <a:solidFill>
                  <a:srgbClr val="1A1A1A"/>
                </a:solidFill>
                <a:ea typeface="Times New Roman" panose="02020603050405020304" pitchFamily="18" charset="0"/>
                <a:cs typeface="Calibri" panose="020F0502020204030204" pitchFamily="34" charset="0"/>
              </a:rPr>
              <a:t>Harvard Educational Review</a:t>
            </a:r>
            <a:r>
              <a:rPr lang="en-AU" sz="1300" dirty="0">
                <a:solidFill>
                  <a:srgbClr val="1A1A1A"/>
                </a:solidFill>
                <a:ea typeface="Times New Roman" panose="02020603050405020304" pitchFamily="18" charset="0"/>
                <a:cs typeface="Calibri" panose="020F0502020204030204" pitchFamily="34" charset="0"/>
              </a:rPr>
              <a:t>, 72 (4): 425–464. </a:t>
            </a:r>
            <a:r>
              <a:rPr lang="en-AU" sz="1300" u="sng" dirty="0">
                <a:solidFill>
                  <a:srgbClr val="0952AB"/>
                </a:solidFill>
                <a:ea typeface="Times New Roman" panose="02020603050405020304" pitchFamily="18" charset="0"/>
                <a:cs typeface="Calibri" panose="020F0502020204030204" pitchFamily="34" charset="0"/>
                <a:hlinkClick r:id="rId14"/>
              </a:rPr>
              <a:t>https://doi.org/10.17763/haer.72.4.0515nr62324n71p1</a:t>
            </a:r>
            <a:r>
              <a:rPr lang="en-AU" sz="1300" dirty="0">
                <a:solidFill>
                  <a:srgbClr val="1A1A1A"/>
                </a:solidFill>
                <a:ea typeface="Times New Roman" panose="02020603050405020304" pitchFamily="18" charset="0"/>
                <a:cs typeface="Calibri" panose="020F0502020204030204" pitchFamily="34" charset="0"/>
              </a:rPr>
              <a:t>  </a:t>
            </a:r>
            <a:endParaRPr lang="en-AU" sz="1300" dirty="0">
              <a:ea typeface="Times New Roman" panose="02020603050405020304" pitchFamily="18" charset="0"/>
              <a:cs typeface="Calibri" panose="020F0502020204030204" pitchFamily="34" charset="0"/>
            </a:endParaRPr>
          </a:p>
          <a:p>
            <a:pPr marL="180340" indent="-180340">
              <a:spcBef>
                <a:spcPts val="400"/>
              </a:spcBef>
            </a:pPr>
            <a:endParaRPr lang="en-AU" sz="1400" dirty="0">
              <a:latin typeface="Tw Cen MT" panose="020B0602020104020603" pitchFamily="34" charset="77"/>
              <a:ea typeface="Times New Roman" panose="02020603050405020304" pitchFamily="18" charset="0"/>
              <a:cs typeface="Calibri" panose="020F0502020204030204" pitchFamily="34" charset="0"/>
            </a:endParaRPr>
          </a:p>
          <a:p>
            <a:pPr marL="180340" indent="-180340">
              <a:spcBef>
                <a:spcPts val="400"/>
              </a:spcBef>
            </a:pPr>
            <a:endParaRPr lang="en-AU" sz="1500" dirty="0">
              <a:effectLst/>
              <a:highlight>
                <a:srgbClr val="FFFFFF"/>
              </a:highlight>
              <a:latin typeface="Tw Cen MT" panose="020B0602020104020603" pitchFamily="34" charset="77"/>
              <a:ea typeface="Times New Roman" panose="02020603050405020304" pitchFamily="18" charset="0"/>
            </a:endParaRPr>
          </a:p>
          <a:p>
            <a:endParaRPr lang="en-AU" sz="1100"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656640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200C-DD21-B5EC-C29F-7D700D46623E}"/>
              </a:ext>
            </a:extLst>
          </p:cNvPr>
          <p:cNvSpPr>
            <a:spLocks noGrp="1"/>
          </p:cNvSpPr>
          <p:nvPr>
            <p:ph type="title"/>
          </p:nvPr>
        </p:nvSpPr>
        <p:spPr>
          <a:xfrm>
            <a:off x="721822" y="165620"/>
            <a:ext cx="10515600" cy="1325563"/>
          </a:xfrm>
        </p:spPr>
        <p:txBody>
          <a:bodyPr/>
          <a:lstStyle/>
          <a:p>
            <a:pPr algn="ctr"/>
            <a:r>
              <a:rPr lang="en-US" dirty="0"/>
              <a:t>References 2</a:t>
            </a:r>
          </a:p>
        </p:txBody>
      </p:sp>
      <p:sp>
        <p:nvSpPr>
          <p:cNvPr id="3" name="Content Placeholder 2">
            <a:extLst>
              <a:ext uri="{FF2B5EF4-FFF2-40B4-BE49-F238E27FC236}">
                <a16:creationId xmlns:a16="http://schemas.microsoft.com/office/drawing/2014/main" id="{5DBB4D10-DDD5-9FA3-E40E-FB4A8C742FFF}"/>
              </a:ext>
            </a:extLst>
          </p:cNvPr>
          <p:cNvSpPr>
            <a:spLocks noGrp="1"/>
          </p:cNvSpPr>
          <p:nvPr>
            <p:ph idx="1"/>
          </p:nvPr>
        </p:nvSpPr>
        <p:spPr>
          <a:xfrm>
            <a:off x="407184" y="904664"/>
            <a:ext cx="11144876" cy="5048672"/>
          </a:xfrm>
        </p:spPr>
        <p:txBody>
          <a:bodyPr>
            <a:noAutofit/>
          </a:bodyPr>
          <a:lstStyle/>
          <a:p>
            <a:pPr>
              <a:spcBef>
                <a:spcPts val="400"/>
              </a:spcBef>
            </a:pPr>
            <a:r>
              <a:rPr lang="en-AU" sz="1400" dirty="0">
                <a:solidFill>
                  <a:srgbClr val="000000"/>
                </a:solidFill>
                <a:ea typeface="Times New Roman" panose="02020603050405020304" pitchFamily="18" charset="0"/>
                <a:cs typeface="Calibri" panose="020F0502020204030204" pitchFamily="34" charset="0"/>
              </a:rPr>
              <a:t>Harman, G. (2003). Academic Leaders or Corporate Managers: Deans and Heads in Australian Higher Education 1977 to 1997. </a:t>
            </a:r>
            <a:r>
              <a:rPr lang="en-AU" sz="1400" i="1" dirty="0">
                <a:solidFill>
                  <a:srgbClr val="000000"/>
                </a:solidFill>
                <a:ea typeface="Times New Roman" panose="02020603050405020304" pitchFamily="18" charset="0"/>
                <a:cs typeface="Calibri" panose="020F0502020204030204" pitchFamily="34" charset="0"/>
              </a:rPr>
              <a:t>Higher Education Management and Policy</a:t>
            </a:r>
            <a:r>
              <a:rPr lang="en-AU" sz="1400" dirty="0">
                <a:solidFill>
                  <a:srgbClr val="000000"/>
                </a:solidFill>
                <a:ea typeface="Times New Roman" panose="02020603050405020304" pitchFamily="18" charset="0"/>
                <a:cs typeface="Calibri" panose="020F0502020204030204" pitchFamily="34" charset="0"/>
              </a:rPr>
              <a:t>, 14(2): 53-69.  </a:t>
            </a:r>
            <a:r>
              <a:rPr lang="en-AU" sz="1400" u="sng" dirty="0">
                <a:solidFill>
                  <a:srgbClr val="000000"/>
                </a:solidFill>
                <a:ea typeface="Times New Roman" panose="02020603050405020304" pitchFamily="18" charset="0"/>
                <a:cs typeface="Calibri" panose="020F0502020204030204" pitchFamily="34" charset="0"/>
                <a:hlinkClick r:id="rId3"/>
              </a:rPr>
              <a:t>https://www.oecd-ilibrary.org/education/higher-education-management-and-policy/volume-14/issue-2_hemp-v14-2-en</a:t>
            </a:r>
            <a:r>
              <a:rPr lang="en-AU" sz="1400" dirty="0">
                <a:solidFill>
                  <a:srgbClr val="000000"/>
                </a:solidFill>
                <a:ea typeface="Times New Roman" panose="02020603050405020304" pitchFamily="18" charset="0"/>
                <a:cs typeface="Calibri" panose="020F0502020204030204" pitchFamily="34" charset="0"/>
              </a:rPr>
              <a:t> </a:t>
            </a:r>
            <a:endParaRPr lang="en-AU" sz="1400" dirty="0">
              <a:ea typeface="Times New Roman" panose="02020603050405020304" pitchFamily="18" charset="0"/>
              <a:cs typeface="Calibri" panose="020F0502020204030204" pitchFamily="34" charset="0"/>
            </a:endParaRPr>
          </a:p>
          <a:p>
            <a:pPr>
              <a:spcBef>
                <a:spcPts val="400"/>
              </a:spcBef>
            </a:pPr>
            <a:r>
              <a:rPr lang="en-AU" sz="1400" dirty="0">
                <a:solidFill>
                  <a:srgbClr val="000000"/>
                </a:solidFill>
                <a:ea typeface="Times New Roman" panose="02020603050405020304" pitchFamily="18" charset="0"/>
              </a:rPr>
              <a:t>Hansen, H.F., </a:t>
            </a:r>
            <a:r>
              <a:rPr lang="en-AU" sz="1400" dirty="0" err="1">
                <a:solidFill>
                  <a:srgbClr val="000000"/>
                </a:solidFill>
                <a:ea typeface="Times New Roman" panose="02020603050405020304" pitchFamily="18" charset="0"/>
              </a:rPr>
              <a:t>Geschwind</a:t>
            </a:r>
            <a:r>
              <a:rPr lang="en-AU" sz="1400" dirty="0">
                <a:solidFill>
                  <a:srgbClr val="000000"/>
                </a:solidFill>
                <a:ea typeface="Times New Roman" panose="02020603050405020304" pitchFamily="18" charset="0"/>
              </a:rPr>
              <a:t>, L., </a:t>
            </a:r>
            <a:r>
              <a:rPr lang="en-AU" sz="1400" dirty="0" err="1">
                <a:solidFill>
                  <a:srgbClr val="000000"/>
                </a:solidFill>
                <a:ea typeface="Times New Roman" panose="02020603050405020304" pitchFamily="18" charset="0"/>
              </a:rPr>
              <a:t>Kivistö</a:t>
            </a:r>
            <a:r>
              <a:rPr lang="en-AU" sz="1400" dirty="0">
                <a:solidFill>
                  <a:srgbClr val="000000"/>
                </a:solidFill>
                <a:ea typeface="Times New Roman" panose="02020603050405020304" pitchFamily="18" charset="0"/>
              </a:rPr>
              <a:t>, J. </a:t>
            </a:r>
            <a:r>
              <a:rPr lang="en-AU" sz="1400" i="1" dirty="0">
                <a:solidFill>
                  <a:srgbClr val="000000"/>
                </a:solidFill>
                <a:ea typeface="Times New Roman" panose="02020603050405020304" pitchFamily="18" charset="0"/>
              </a:rPr>
              <a:t>et al.</a:t>
            </a:r>
            <a:r>
              <a:rPr lang="en-AU" sz="1400" dirty="0">
                <a:solidFill>
                  <a:srgbClr val="000000"/>
                </a:solidFill>
                <a:ea typeface="Times New Roman" panose="02020603050405020304" pitchFamily="18" charset="0"/>
              </a:rPr>
              <a:t> (2019) Balancing accountability and trust: university reforms in the Nordic countries. </a:t>
            </a:r>
            <a:r>
              <a:rPr lang="en-AU" sz="1400" i="1" dirty="0">
                <a:solidFill>
                  <a:srgbClr val="000000"/>
                </a:solidFill>
                <a:ea typeface="Times New Roman" panose="02020603050405020304" pitchFamily="18" charset="0"/>
              </a:rPr>
              <a:t>Higher Education, </a:t>
            </a:r>
            <a:r>
              <a:rPr lang="en-AU" sz="1400" dirty="0">
                <a:solidFill>
                  <a:srgbClr val="000000"/>
                </a:solidFill>
                <a:ea typeface="Times New Roman" panose="02020603050405020304" pitchFamily="18" charset="0"/>
              </a:rPr>
              <a:t>78: 557–573. </a:t>
            </a:r>
            <a:r>
              <a:rPr lang="en-AU" sz="1400" u="sng" dirty="0">
                <a:solidFill>
                  <a:srgbClr val="000000"/>
                </a:solidFill>
                <a:ea typeface="Times New Roman" panose="02020603050405020304" pitchFamily="18" charset="0"/>
                <a:hlinkClick r:id="rId4"/>
              </a:rPr>
              <a:t>https://doi.org/10.1007/s10734-019-0358-2</a:t>
            </a:r>
            <a:r>
              <a:rPr lang="en-AU" sz="1400" dirty="0">
                <a:solidFill>
                  <a:srgbClr val="000000"/>
                </a:solidFill>
                <a:ea typeface="Times New Roman" panose="02020603050405020304" pitchFamily="18" charset="0"/>
              </a:rPr>
              <a:t> </a:t>
            </a:r>
          </a:p>
          <a:p>
            <a:pPr>
              <a:spcBef>
                <a:spcPts val="400"/>
              </a:spcBef>
            </a:pPr>
            <a:r>
              <a:rPr lang="en-AU" sz="1400" dirty="0">
                <a:solidFill>
                  <a:srgbClr val="000000"/>
                </a:solidFill>
                <a:effectLst/>
                <a:ea typeface="Times New Roman" panose="02020603050405020304" pitchFamily="18" charset="0"/>
              </a:rPr>
              <a:t>Henkel, M. (2005). Academic identity and autonomy in a changing policy environment </a:t>
            </a:r>
            <a:r>
              <a:rPr lang="en-AU" sz="1400" i="1" dirty="0">
                <a:solidFill>
                  <a:srgbClr val="000000"/>
                </a:solidFill>
                <a:effectLst/>
                <a:ea typeface="Times New Roman" panose="02020603050405020304" pitchFamily="18" charset="0"/>
              </a:rPr>
              <a:t>Higher Education, 49: 155</a:t>
            </a:r>
            <a:r>
              <a:rPr lang="en-AU" sz="1400" dirty="0">
                <a:solidFill>
                  <a:srgbClr val="000000"/>
                </a:solidFill>
                <a:effectLst/>
                <a:ea typeface="Times New Roman" panose="02020603050405020304" pitchFamily="18" charset="0"/>
              </a:rPr>
              <a:t>–</a:t>
            </a:r>
            <a:r>
              <a:rPr lang="en-AU" sz="1400" i="1" dirty="0">
                <a:solidFill>
                  <a:srgbClr val="000000"/>
                </a:solidFill>
                <a:effectLst/>
                <a:ea typeface="Times New Roman" panose="02020603050405020304" pitchFamily="18" charset="0"/>
              </a:rPr>
              <a:t>176</a:t>
            </a:r>
            <a:r>
              <a:rPr lang="en-AU" sz="1400" dirty="0">
                <a:solidFill>
                  <a:srgbClr val="000000"/>
                </a:solidFill>
                <a:effectLst/>
                <a:ea typeface="Times New Roman" panose="02020603050405020304" pitchFamily="18" charset="0"/>
              </a:rPr>
              <a:t>. </a:t>
            </a:r>
            <a:endParaRPr lang="en-AU" sz="1400" dirty="0">
              <a:solidFill>
                <a:srgbClr val="000000"/>
              </a:solidFill>
              <a:ea typeface="Times New Roman" panose="02020603050405020304" pitchFamily="18" charset="0"/>
            </a:endParaRPr>
          </a:p>
          <a:p>
            <a:pPr>
              <a:spcBef>
                <a:spcPts val="400"/>
              </a:spcBef>
            </a:pPr>
            <a:r>
              <a:rPr lang="en-AU" sz="1400" dirty="0">
                <a:solidFill>
                  <a:srgbClr val="000000"/>
                </a:solidFill>
                <a:ea typeface="Times New Roman" panose="02020603050405020304" pitchFamily="18" charset="0"/>
              </a:rPr>
              <a:t>Huber, M.T. (2005). The movement to recognise and reward different kinds of scholarly work. </a:t>
            </a:r>
            <a:r>
              <a:rPr lang="en-AU" sz="1400" i="1" dirty="0">
                <a:solidFill>
                  <a:srgbClr val="000000"/>
                </a:solidFill>
                <a:ea typeface="Times New Roman" panose="02020603050405020304" pitchFamily="18" charset="0"/>
              </a:rPr>
              <a:t>Anthropology in Action</a:t>
            </a:r>
            <a:r>
              <a:rPr lang="en-AU" sz="1400" dirty="0">
                <a:solidFill>
                  <a:srgbClr val="000000"/>
                </a:solidFill>
                <a:ea typeface="Times New Roman" panose="02020603050405020304" pitchFamily="18" charset="0"/>
              </a:rPr>
              <a:t>, 12(1): 48-56. </a:t>
            </a:r>
            <a:endParaRPr lang="en-AU" sz="1400" dirty="0">
              <a:ea typeface="Times New Roman" panose="02020603050405020304" pitchFamily="18" charset="0"/>
            </a:endParaRPr>
          </a:p>
          <a:p>
            <a:pPr>
              <a:spcBef>
                <a:spcPts val="400"/>
              </a:spcBef>
            </a:pPr>
            <a:r>
              <a:rPr lang="en-AU" sz="1400" dirty="0">
                <a:solidFill>
                  <a:srgbClr val="000000"/>
                </a:solidFill>
                <a:ea typeface="Times New Roman" panose="02020603050405020304" pitchFamily="18" charset="0"/>
                <a:cs typeface="Calibri" panose="020F0502020204030204" pitchFamily="34" charset="0"/>
              </a:rPr>
              <a:t>Jolly, M. (2005). Antipodean audits: Neoliberalism, Illiberal governments and Australian universities. </a:t>
            </a:r>
            <a:r>
              <a:rPr lang="en-AU" sz="1400" i="1" dirty="0">
                <a:solidFill>
                  <a:srgbClr val="000000"/>
                </a:solidFill>
                <a:ea typeface="Times New Roman" panose="02020603050405020304" pitchFamily="18" charset="0"/>
                <a:cs typeface="Calibri" panose="020F0502020204030204" pitchFamily="34" charset="0"/>
              </a:rPr>
              <a:t>Anthropology in Action</a:t>
            </a:r>
            <a:r>
              <a:rPr lang="en-AU" sz="1400" dirty="0">
                <a:solidFill>
                  <a:srgbClr val="000000"/>
                </a:solidFill>
                <a:ea typeface="Times New Roman" panose="02020603050405020304" pitchFamily="18" charset="0"/>
                <a:cs typeface="Calibri" panose="020F0502020204030204" pitchFamily="34" charset="0"/>
              </a:rPr>
              <a:t>, 12(1): 31-47. </a:t>
            </a:r>
          </a:p>
          <a:p>
            <a:pPr>
              <a:spcBef>
                <a:spcPts val="400"/>
              </a:spcBef>
            </a:pPr>
            <a:r>
              <a:rPr lang="en-AU" sz="1400" dirty="0">
                <a:cs typeface="Calibri" panose="020F0502020204030204" pitchFamily="34" charset="0"/>
              </a:rPr>
              <a:t>Kenny, J., (2008). Efficiency &amp; Effectiveness in higher Education: Who’s accountable for what? </a:t>
            </a:r>
            <a:r>
              <a:rPr lang="en-AU" sz="1400" i="1" dirty="0">
                <a:cs typeface="Calibri" panose="020F0502020204030204" pitchFamily="34" charset="0"/>
              </a:rPr>
              <a:t>Australian Universities Review</a:t>
            </a:r>
            <a:r>
              <a:rPr lang="en-AU" sz="1400" dirty="0">
                <a:cs typeface="Calibri" panose="020F0502020204030204" pitchFamily="34" charset="0"/>
              </a:rPr>
              <a:t>, 50(1), 11-19. </a:t>
            </a:r>
          </a:p>
          <a:p>
            <a:pPr>
              <a:spcBef>
                <a:spcPts val="400"/>
              </a:spcBef>
            </a:pPr>
            <a:r>
              <a:rPr lang="en-AU" sz="1400" dirty="0">
                <a:cs typeface="Calibri" panose="020F0502020204030204" pitchFamily="34" charset="0"/>
              </a:rPr>
              <a:t>Kenny, J., Bird, M., Blackmore, J. Nicol, D., Seemann, K., Wang, B. &amp; Wilmshurst, T. (in review). </a:t>
            </a:r>
          </a:p>
          <a:p>
            <a:pPr>
              <a:spcBef>
                <a:spcPts val="400"/>
              </a:spcBef>
            </a:pPr>
            <a:r>
              <a:rPr lang="en-AU" sz="1400" dirty="0">
                <a:cs typeface="Calibri" panose="020F0502020204030204" pitchFamily="34" charset="0"/>
              </a:rPr>
              <a:t>Kenny, J., Bird, M., Blackmore, J. Nicol, D., Seemann, K., Wang, B. &amp; Wilmshurst, T. (in review). </a:t>
            </a:r>
            <a:r>
              <a:rPr lang="en-AU" sz="1400" dirty="0">
                <a:solidFill>
                  <a:srgbClr val="000000"/>
                </a:solidFill>
                <a:effectLst/>
                <a:ea typeface="Times New Roman" panose="02020603050405020304" pitchFamily="18" charset="0"/>
              </a:rPr>
              <a:t>Foundational principles for the academic profession in the context of greater systemic accountability.</a:t>
            </a:r>
            <a:r>
              <a:rPr lang="en-AU" sz="1400" dirty="0">
                <a:cs typeface="Calibri" panose="020F0502020204030204" pitchFamily="34" charset="0"/>
              </a:rPr>
              <a:t> </a:t>
            </a:r>
          </a:p>
          <a:p>
            <a:pPr>
              <a:spcBef>
                <a:spcPts val="400"/>
              </a:spcBef>
            </a:pPr>
            <a:r>
              <a:rPr lang="en-AU" sz="1400" dirty="0">
                <a:cs typeface="Calibri" panose="020F0502020204030204" pitchFamily="34" charset="0"/>
              </a:rPr>
              <a:t>Kenny, J., Bird, M., Blackmore, J. Nicol, D., Seemann, K., Wang, B. &amp; Wilmshurst, T. (in review). </a:t>
            </a:r>
            <a:r>
              <a:rPr lang="en-AU" sz="1400" dirty="0">
                <a:solidFill>
                  <a:srgbClr val="000000"/>
                </a:solidFill>
                <a:effectLst/>
                <a:ea typeface="Times New Roman" panose="02020603050405020304" pitchFamily="18" charset="0"/>
              </a:rPr>
              <a:t>Development of a</a:t>
            </a:r>
            <a:r>
              <a:rPr lang="en-AU" sz="1400" i="1" dirty="0">
                <a:solidFill>
                  <a:srgbClr val="000000"/>
                </a:solidFill>
                <a:effectLst/>
                <a:ea typeface="Times New Roman" panose="02020603050405020304" pitchFamily="18" charset="0"/>
              </a:rPr>
              <a:t> Professional Ethical Framework for Australian Academics</a:t>
            </a:r>
            <a:endParaRPr lang="en-AU" sz="1400" i="1" dirty="0">
              <a:cs typeface="Calibri" panose="020F0502020204030204" pitchFamily="34" charset="0"/>
            </a:endParaRPr>
          </a:p>
          <a:p>
            <a:pPr>
              <a:spcBef>
                <a:spcPts val="400"/>
              </a:spcBef>
            </a:pPr>
            <a:r>
              <a:rPr lang="en-AU" sz="1400" dirty="0">
                <a:solidFill>
                  <a:srgbClr val="000000"/>
                </a:solidFill>
                <a:effectLst/>
                <a:highlight>
                  <a:srgbClr val="FFFFFF"/>
                </a:highlight>
                <a:ea typeface="Times New Roman" panose="02020603050405020304" pitchFamily="18" charset="0"/>
              </a:rPr>
              <a:t>Kenny, J. D. &amp; </a:t>
            </a:r>
            <a:r>
              <a:rPr lang="en-AU" sz="1400" dirty="0" err="1">
                <a:solidFill>
                  <a:srgbClr val="000000"/>
                </a:solidFill>
                <a:effectLst/>
                <a:highlight>
                  <a:srgbClr val="FFFFFF"/>
                </a:highlight>
                <a:ea typeface="Times New Roman" panose="02020603050405020304" pitchFamily="18" charset="0"/>
              </a:rPr>
              <a:t>Cirkony</a:t>
            </a:r>
            <a:r>
              <a:rPr lang="en-AU" sz="1400" dirty="0">
                <a:solidFill>
                  <a:srgbClr val="000000"/>
                </a:solidFill>
                <a:effectLst/>
                <a:highlight>
                  <a:srgbClr val="FFFFFF"/>
                </a:highlight>
                <a:ea typeface="Times New Roman" panose="02020603050405020304" pitchFamily="18" charset="0"/>
              </a:rPr>
              <a:t>, C. (2022). Using Systems Perspectives to Develop Underlying Principles for Educational Reform. </a:t>
            </a:r>
            <a:r>
              <a:rPr lang="en-AU" sz="1400" i="1" dirty="0">
                <a:solidFill>
                  <a:srgbClr val="000000"/>
                </a:solidFill>
                <a:effectLst/>
                <a:ea typeface="Times New Roman" panose="02020603050405020304" pitchFamily="18" charset="0"/>
              </a:rPr>
              <a:t>Australian Journal of Teacher Education, 47</a:t>
            </a:r>
            <a:r>
              <a:rPr lang="en-AU" sz="1400" dirty="0">
                <a:solidFill>
                  <a:srgbClr val="000000"/>
                </a:solidFill>
                <a:effectLst/>
                <a:highlight>
                  <a:srgbClr val="FFFFFF"/>
                </a:highlight>
                <a:ea typeface="Times New Roman" panose="02020603050405020304" pitchFamily="18" charset="0"/>
              </a:rPr>
              <a:t>(1). </a:t>
            </a:r>
            <a:r>
              <a:rPr lang="en-AU" sz="1400" u="sng" dirty="0">
                <a:solidFill>
                  <a:srgbClr val="000000"/>
                </a:solidFill>
                <a:effectLst/>
                <a:ea typeface="Times New Roman" panose="02020603050405020304" pitchFamily="18" charset="0"/>
                <a:hlinkClick r:id="rId5"/>
              </a:rPr>
              <a:t>https://doi.org/10.14221/ajte.2022v47n1.6</a:t>
            </a:r>
            <a:endParaRPr lang="en-AU" sz="1400" u="sng" dirty="0">
              <a:solidFill>
                <a:srgbClr val="000000"/>
              </a:solidFill>
              <a:effectLst/>
              <a:ea typeface="Times New Roman" panose="02020603050405020304" pitchFamily="18" charset="0"/>
            </a:endParaRPr>
          </a:p>
          <a:p>
            <a:pPr>
              <a:spcBef>
                <a:spcPts val="400"/>
              </a:spcBef>
            </a:pPr>
            <a:r>
              <a:rPr lang="en-AU" sz="1400" dirty="0">
                <a:solidFill>
                  <a:srgbClr val="000000"/>
                </a:solidFill>
                <a:ea typeface="Times New Roman" panose="02020603050405020304" pitchFamily="18" charset="0"/>
                <a:cs typeface="Calibri" panose="020F0502020204030204" pitchFamily="34" charset="0"/>
              </a:rPr>
              <a:t>Kenway, J., E. Bullen and S. Robb (2004). The Knowledge Economy, the Technopreneur and the Problematic Future of the University. </a:t>
            </a:r>
            <a:r>
              <a:rPr lang="en-AU" sz="1400" i="1" dirty="0">
                <a:solidFill>
                  <a:srgbClr val="000000"/>
                </a:solidFill>
                <a:ea typeface="Times New Roman" panose="02020603050405020304" pitchFamily="18" charset="0"/>
                <a:cs typeface="Calibri" panose="020F0502020204030204" pitchFamily="34" charset="0"/>
              </a:rPr>
              <a:t>Policy Futures in Education </a:t>
            </a:r>
            <a:r>
              <a:rPr lang="en-AU" sz="1400" dirty="0">
                <a:solidFill>
                  <a:srgbClr val="000000"/>
                </a:solidFill>
                <a:ea typeface="Times New Roman" panose="02020603050405020304" pitchFamily="18" charset="0"/>
                <a:cs typeface="Calibri" panose="020F0502020204030204" pitchFamily="34" charset="0"/>
              </a:rPr>
              <a:t>2(2): 330–49.</a:t>
            </a:r>
          </a:p>
          <a:p>
            <a:pPr>
              <a:spcBef>
                <a:spcPts val="400"/>
              </a:spcBef>
            </a:pPr>
            <a:r>
              <a:rPr lang="en-AU" sz="1400" dirty="0">
                <a:solidFill>
                  <a:srgbClr val="000000"/>
                </a:solidFill>
                <a:effectLst/>
                <a:ea typeface="Times New Roman" panose="02020603050405020304" pitchFamily="18" charset="0"/>
              </a:rPr>
              <a:t>Kidd, I.J., Chubb, J. &amp; </a:t>
            </a:r>
            <a:r>
              <a:rPr lang="en-AU" sz="1400" dirty="0" err="1">
                <a:solidFill>
                  <a:srgbClr val="000000"/>
                </a:solidFill>
                <a:effectLst/>
                <a:ea typeface="Times New Roman" panose="02020603050405020304" pitchFamily="18" charset="0"/>
              </a:rPr>
              <a:t>Fortenzer</a:t>
            </a:r>
            <a:r>
              <a:rPr lang="en-AU" sz="1400" dirty="0">
                <a:solidFill>
                  <a:srgbClr val="000000"/>
                </a:solidFill>
                <a:effectLst/>
                <a:ea typeface="Times New Roman" panose="02020603050405020304" pitchFamily="18" charset="0"/>
              </a:rPr>
              <a:t>, J. (2021). Epistemic corruption and the research impact agenda. </a:t>
            </a:r>
            <a:r>
              <a:rPr lang="en-AU" sz="1400" i="1" dirty="0">
                <a:solidFill>
                  <a:srgbClr val="000000"/>
                </a:solidFill>
                <a:effectLst/>
                <a:ea typeface="Times New Roman" panose="02020603050405020304" pitchFamily="18" charset="0"/>
              </a:rPr>
              <a:t>Theory and Research in Education</a:t>
            </a:r>
            <a:r>
              <a:rPr lang="en-AU" sz="1400" dirty="0">
                <a:solidFill>
                  <a:srgbClr val="000000"/>
                </a:solidFill>
                <a:effectLst/>
                <a:ea typeface="Times New Roman" panose="02020603050405020304" pitchFamily="18" charset="0"/>
              </a:rPr>
              <a:t>, 19(2): 	148–167. </a:t>
            </a:r>
            <a:r>
              <a:rPr lang="en-AU" sz="1400" u="sng" dirty="0">
                <a:solidFill>
                  <a:srgbClr val="000000"/>
                </a:solidFill>
                <a:effectLst/>
                <a:ea typeface="Times New Roman" panose="02020603050405020304" pitchFamily="18" charset="0"/>
              </a:rPr>
              <a:t>https://</a:t>
            </a:r>
            <a:r>
              <a:rPr lang="en-AU" sz="1400" u="sng" dirty="0" err="1">
                <a:solidFill>
                  <a:srgbClr val="000000"/>
                </a:solidFill>
                <a:effectLst/>
                <a:ea typeface="Times New Roman" panose="02020603050405020304" pitchFamily="18" charset="0"/>
              </a:rPr>
              <a:t>doi.org</a:t>
            </a:r>
            <a:r>
              <a:rPr lang="en-AU" sz="1400" u="sng" dirty="0">
                <a:solidFill>
                  <a:srgbClr val="000000"/>
                </a:solidFill>
                <a:effectLst/>
                <a:ea typeface="Times New Roman" panose="02020603050405020304" pitchFamily="18" charset="0"/>
              </a:rPr>
              <a:t>/</a:t>
            </a:r>
            <a:r>
              <a:rPr lang="en-AU" sz="1400" u="sng" dirty="0">
                <a:solidFill>
                  <a:srgbClr val="000000"/>
                </a:solidFill>
                <a:effectLst/>
                <a:ea typeface="Times New Roman" panose="02020603050405020304" pitchFamily="18" charset="0"/>
                <a:hlinkClick r:id="rId6"/>
              </a:rPr>
              <a:t>10.1177/14778785211029516</a:t>
            </a:r>
            <a:r>
              <a:rPr lang="en-AU" sz="1400" dirty="0">
                <a:solidFill>
                  <a:srgbClr val="000000"/>
                </a:solidFill>
                <a:effectLst/>
                <a:ea typeface="Times New Roman" panose="02020603050405020304" pitchFamily="18" charset="0"/>
              </a:rPr>
              <a:t> </a:t>
            </a:r>
          </a:p>
          <a:p>
            <a:pPr>
              <a:spcBef>
                <a:spcPts val="400"/>
              </a:spcBef>
            </a:pPr>
            <a:r>
              <a:rPr lang="en-AU" sz="1400" dirty="0">
                <a:solidFill>
                  <a:srgbClr val="000000"/>
                </a:solidFill>
                <a:effectLst/>
                <a:ea typeface="Times New Roman" panose="02020603050405020304" pitchFamily="18" charset="0"/>
              </a:rPr>
              <a:t>Lyons, M. &amp; Ingersoll, L. (2010). Regulated Autonomy or autonomous regulation? Collective bargaining and academic workloads in Australian universities. </a:t>
            </a:r>
            <a:r>
              <a:rPr lang="en-AU" sz="1400" i="1" dirty="0">
                <a:solidFill>
                  <a:srgbClr val="000000"/>
                </a:solidFill>
                <a:effectLst/>
                <a:ea typeface="Times New Roman" panose="02020603050405020304" pitchFamily="18" charset="0"/>
              </a:rPr>
              <a:t>Journal of Higher Education Policy and Management</a:t>
            </a:r>
            <a:r>
              <a:rPr lang="en-AU" sz="1400" dirty="0">
                <a:solidFill>
                  <a:srgbClr val="000000"/>
                </a:solidFill>
                <a:effectLst/>
                <a:ea typeface="Times New Roman" panose="02020603050405020304" pitchFamily="18" charset="0"/>
              </a:rPr>
              <a:t>, 32(2): 137-148. </a:t>
            </a:r>
            <a:r>
              <a:rPr lang="en-AU" sz="1400" u="sng" dirty="0">
                <a:solidFill>
                  <a:srgbClr val="000000"/>
                </a:solidFill>
                <a:effectLst/>
                <a:ea typeface="Times New Roman" panose="02020603050405020304" pitchFamily="18" charset="0"/>
                <a:hlinkClick r:id="rId7"/>
              </a:rPr>
              <a:t>http://dx.doi.org/10.1080/13600800903440592</a:t>
            </a:r>
            <a:r>
              <a:rPr lang="en-AU" sz="1400" dirty="0">
                <a:solidFill>
                  <a:srgbClr val="000000"/>
                </a:solidFill>
                <a:effectLst/>
                <a:ea typeface="Times New Roman" panose="02020603050405020304" pitchFamily="18" charset="0"/>
              </a:rPr>
              <a:t> </a:t>
            </a:r>
            <a:endParaRPr lang="en-AU" sz="1400" dirty="0">
              <a:effectLst/>
              <a:ea typeface="Times New Roman" panose="02020603050405020304" pitchFamily="18" charset="0"/>
            </a:endParaRPr>
          </a:p>
          <a:p>
            <a:pPr>
              <a:spcBef>
                <a:spcPts val="400"/>
              </a:spcBef>
            </a:pPr>
            <a:endParaRPr lang="en-AU" sz="1400" dirty="0">
              <a:effectLst/>
              <a:latin typeface="Tw Cen MT" panose="020B0602020104020603" pitchFamily="34" charset="77"/>
              <a:ea typeface="Times New Roman" panose="02020603050405020304" pitchFamily="18" charset="0"/>
            </a:endParaRPr>
          </a:p>
          <a:p>
            <a:pPr marL="0" indent="0">
              <a:buNone/>
            </a:pPr>
            <a:endParaRPr lang="en-AU" sz="1500" dirty="0">
              <a:solidFill>
                <a:srgbClr val="000000"/>
              </a:solidFill>
              <a:latin typeface="Tw Cen MT" panose="020B0602020104020603" pitchFamily="34" charset="77"/>
              <a:ea typeface="Times New Roman" panose="02020603050405020304" pitchFamily="18" charset="0"/>
              <a:cs typeface="Calibri" panose="020F0502020204030204" pitchFamily="34" charset="0"/>
            </a:endParaRPr>
          </a:p>
          <a:p>
            <a:endParaRPr lang="en-AU" sz="1500" dirty="0">
              <a:effectLst/>
              <a:latin typeface="Tw Cen MT" panose="020B0602020104020603" pitchFamily="34" charset="77"/>
              <a:ea typeface="Times New Roman" panose="02020603050405020304" pitchFamily="18" charset="0"/>
            </a:endParaRPr>
          </a:p>
          <a:p>
            <a:pPr marL="90000">
              <a:spcBef>
                <a:spcPts val="400"/>
              </a:spcBef>
            </a:pPr>
            <a:endParaRPr lang="en-AU" sz="1500" dirty="0">
              <a:latin typeface="Tw Cen MT" panose="020B0602020104020603" pitchFamily="34" charset="77"/>
              <a:ea typeface="Times New Roman" panose="02020603050405020304" pitchFamily="18" charset="0"/>
              <a:cs typeface="Calibri" panose="020F0502020204030204" pitchFamily="34" charset="0"/>
            </a:endParaRPr>
          </a:p>
          <a:p>
            <a:pPr marL="90000">
              <a:spcBef>
                <a:spcPts val="400"/>
              </a:spcBef>
            </a:pPr>
            <a:endParaRPr lang="en-AU" sz="1500" dirty="0">
              <a:latin typeface="Tw Cen MT" panose="020B0602020104020603" pitchFamily="34" charset="77"/>
              <a:ea typeface="Times New Roman" panose="02020603050405020304" pitchFamily="18" charset="0"/>
            </a:endParaRPr>
          </a:p>
          <a:p>
            <a:pPr marL="90000">
              <a:spcBef>
                <a:spcPts val="400"/>
              </a:spcBef>
            </a:pPr>
            <a:endParaRPr lang="en-AU" sz="11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811568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BF702-B508-8039-78D4-A83C30DD56F2}"/>
              </a:ext>
            </a:extLst>
          </p:cNvPr>
          <p:cNvSpPr>
            <a:spLocks noGrp="1"/>
          </p:cNvSpPr>
          <p:nvPr>
            <p:ph type="title"/>
          </p:nvPr>
        </p:nvSpPr>
        <p:spPr>
          <a:xfrm>
            <a:off x="838200" y="281998"/>
            <a:ext cx="10515600" cy="1097915"/>
          </a:xfrm>
        </p:spPr>
        <p:txBody>
          <a:bodyPr/>
          <a:lstStyle/>
          <a:p>
            <a:pPr algn="ctr"/>
            <a:r>
              <a:rPr lang="en-US" dirty="0"/>
              <a:t>References 3</a:t>
            </a:r>
          </a:p>
        </p:txBody>
      </p:sp>
      <p:sp>
        <p:nvSpPr>
          <p:cNvPr id="3" name="Content Placeholder 2">
            <a:extLst>
              <a:ext uri="{FF2B5EF4-FFF2-40B4-BE49-F238E27FC236}">
                <a16:creationId xmlns:a16="http://schemas.microsoft.com/office/drawing/2014/main" id="{EF714DC9-7A1F-1842-4166-07B774E4DCBF}"/>
              </a:ext>
            </a:extLst>
          </p:cNvPr>
          <p:cNvSpPr>
            <a:spLocks noGrp="1"/>
          </p:cNvSpPr>
          <p:nvPr>
            <p:ph idx="1"/>
          </p:nvPr>
        </p:nvSpPr>
        <p:spPr>
          <a:xfrm>
            <a:off x="422693" y="970697"/>
            <a:ext cx="11545787" cy="4351338"/>
          </a:xfrm>
          <a:effectLst>
            <a:outerShdw blurRad="50800" dist="50800" dir="5400000" algn="ctr" rotWithShape="0">
              <a:schemeClr val="bg2"/>
            </a:outerShdw>
          </a:effectLst>
        </p:spPr>
        <p:txBody>
          <a:bodyPr>
            <a:noAutofit/>
          </a:bodyPr>
          <a:lstStyle/>
          <a:p>
            <a:pPr marL="0" indent="228600" defTabSz="266400">
              <a:spcBef>
                <a:spcPts val="400"/>
              </a:spcBef>
            </a:pPr>
            <a:r>
              <a:rPr lang="en-AU" sz="1400" dirty="0">
                <a:solidFill>
                  <a:srgbClr val="000000"/>
                </a:solidFill>
                <a:latin typeface="Tw Cen MT" panose="020B0602020104020603" pitchFamily="34" charset="77"/>
                <a:ea typeface="Times New Roman" panose="02020603050405020304" pitchFamily="18" charset="0"/>
                <a:cs typeface="Calibri" panose="020F0502020204030204" pitchFamily="34" charset="0"/>
              </a:rPr>
              <a:t>Lyotard, J.F. (1984). The Postmodern Condition: A Report on Knowledge. UK, Manchester University Press.</a:t>
            </a:r>
          </a:p>
          <a:p>
            <a:pPr marL="0" indent="228600" defTabSz="266400">
              <a:spcBef>
                <a:spcPts val="400"/>
              </a:spcBef>
            </a:pPr>
            <a:r>
              <a:rPr lang="en-AU" sz="1400" kern="100" dirty="0" err="1">
                <a:effectLst/>
                <a:latin typeface="Tw Cen MT" panose="020B0602020104020603" pitchFamily="34" charset="77"/>
                <a:ea typeface="Calibri" panose="020F0502020204030204" pitchFamily="34" charset="0"/>
                <a:cs typeface="Calibri" panose="020F0502020204030204" pitchFamily="34" charset="0"/>
              </a:rPr>
              <a:t>Magney</a:t>
            </a:r>
            <a:r>
              <a:rPr lang="en-AU" sz="1400" kern="100" dirty="0">
                <a:effectLst/>
                <a:latin typeface="Tw Cen MT" panose="020B0602020104020603" pitchFamily="34" charset="77"/>
                <a:ea typeface="Calibri" panose="020F0502020204030204" pitchFamily="34" charset="0"/>
                <a:cs typeface="Calibri" panose="020F0502020204030204" pitchFamily="34" charset="0"/>
              </a:rPr>
              <a:t>, J. (2006) Academic Labour in Corporate university. Democratic Communique, Vol 20, pp. 45-68.</a:t>
            </a:r>
            <a:endParaRPr lang="en-AU" sz="1400" kern="100" dirty="0">
              <a:solidFill>
                <a:srgbClr val="000000"/>
              </a:solidFill>
              <a:latin typeface="Tw Cen MT" panose="020B0602020104020603" pitchFamily="34" charset="77"/>
              <a:ea typeface="Calibri" panose="020F0502020204030204" pitchFamily="34" charset="0"/>
              <a:cs typeface="Calibri" panose="020F0502020204030204" pitchFamily="34" charset="0"/>
            </a:endParaRPr>
          </a:p>
          <a:p>
            <a:pPr marL="0" indent="228600" defTabSz="266400">
              <a:spcBef>
                <a:spcPts val="400"/>
              </a:spcBef>
            </a:pPr>
            <a:r>
              <a:rPr lang="en-AU" sz="1400" dirty="0" err="1">
                <a:solidFill>
                  <a:srgbClr val="000000"/>
                </a:solidFill>
                <a:latin typeface="Tw Cen MT" panose="020B0602020104020603" pitchFamily="34" charset="77"/>
                <a:ea typeface="Calibri Light" panose="020F0302020204030204" pitchFamily="34" charset="0"/>
              </a:rPr>
              <a:t>Marginson</a:t>
            </a:r>
            <a:r>
              <a:rPr lang="en-AU" sz="1400" dirty="0">
                <a:solidFill>
                  <a:srgbClr val="000000"/>
                </a:solidFill>
                <a:latin typeface="Tw Cen MT" panose="020B0602020104020603" pitchFamily="34" charset="77"/>
                <a:ea typeface="Calibri Light" panose="020F0302020204030204" pitchFamily="34" charset="0"/>
              </a:rPr>
              <a:t>, S. (2011). Higher education and public good. </a:t>
            </a:r>
            <a:r>
              <a:rPr lang="en-AU" sz="1400" i="1" dirty="0">
                <a:solidFill>
                  <a:srgbClr val="000000"/>
                </a:solidFill>
                <a:latin typeface="Tw Cen MT" panose="020B0602020104020603" pitchFamily="34" charset="77"/>
                <a:ea typeface="Calibri Light" panose="020F0302020204030204" pitchFamily="34" charset="0"/>
              </a:rPr>
              <a:t>Higher Education Quarterly, </a:t>
            </a:r>
            <a:r>
              <a:rPr lang="en-AU" sz="1400" dirty="0">
                <a:solidFill>
                  <a:srgbClr val="000000"/>
                </a:solidFill>
                <a:latin typeface="Tw Cen MT" panose="020B0602020104020603" pitchFamily="34" charset="77"/>
                <a:ea typeface="Calibri Light" panose="020F0302020204030204" pitchFamily="34" charset="0"/>
              </a:rPr>
              <a:t>65(4): 411-433. </a:t>
            </a:r>
            <a:r>
              <a:rPr lang="en-AU" sz="1400" u="sng" dirty="0">
                <a:solidFill>
                  <a:srgbClr val="000000"/>
                </a:solidFill>
                <a:latin typeface="Tw Cen MT" panose="020B0602020104020603" pitchFamily="34" charset="77"/>
                <a:ea typeface="Times New Roman" panose="02020603050405020304" pitchFamily="18" charset="0"/>
                <a:hlinkClick r:id="rId3"/>
              </a:rPr>
              <a:t>https://doi.org/10.1111/j.1468-		2273.2011.00496.x</a:t>
            </a:r>
            <a:r>
              <a:rPr lang="en-AU" sz="1400" dirty="0">
                <a:latin typeface="Tw Cen MT" panose="020B0602020104020603" pitchFamily="34" charset="77"/>
              </a:rPr>
              <a:t> </a:t>
            </a:r>
          </a:p>
          <a:p>
            <a:pPr marL="0" indent="228600" defTabSz="266400">
              <a:spcBef>
                <a:spcPts val="400"/>
              </a:spcBef>
            </a:pPr>
            <a:r>
              <a:rPr lang="en-AU" sz="1400" dirty="0">
                <a:solidFill>
                  <a:srgbClr val="000000"/>
                </a:solidFill>
                <a:latin typeface="Tw Cen MT" panose="020B0602020104020603" pitchFamily="34" charset="77"/>
                <a:ea typeface="Times New Roman" panose="02020603050405020304" pitchFamily="18" charset="0"/>
                <a:cs typeface="Calibri" panose="020F0502020204030204" pitchFamily="34" charset="0"/>
              </a:rPr>
              <a:t>MCU (2020). </a:t>
            </a:r>
            <a:r>
              <a:rPr lang="en-AU" sz="1400" i="1" dirty="0">
                <a:solidFill>
                  <a:srgbClr val="000000"/>
                </a:solidFill>
                <a:latin typeface="Tw Cen MT" panose="020B0602020104020603" pitchFamily="34" charset="77"/>
                <a:ea typeface="Times New Roman" panose="02020603050405020304" pitchFamily="18" charset="0"/>
                <a:cs typeface="Calibri" panose="020F0502020204030204" pitchFamily="34" charset="0"/>
              </a:rPr>
              <a:t>Observatory Magna Charta Universitatum</a:t>
            </a:r>
            <a:r>
              <a:rPr lang="en-AU" sz="1400" dirty="0">
                <a:solidFill>
                  <a:srgbClr val="000000"/>
                </a:solidFill>
                <a:latin typeface="Tw Cen MT" panose="020B0602020104020603" pitchFamily="34" charset="77"/>
                <a:ea typeface="Times New Roman" panose="02020603050405020304" pitchFamily="18" charset="0"/>
                <a:cs typeface="Calibri" panose="020F0502020204030204" pitchFamily="34" charset="0"/>
              </a:rPr>
              <a:t>. </a:t>
            </a:r>
            <a:r>
              <a:rPr lang="en-AU" sz="1400" u="sng" dirty="0">
                <a:solidFill>
                  <a:srgbClr val="000000"/>
                </a:solidFill>
                <a:latin typeface="Tw Cen MT" panose="020B0602020104020603" pitchFamily="34" charset="77"/>
                <a:ea typeface="Times New Roman" panose="02020603050405020304" pitchFamily="18" charset="0"/>
                <a:cs typeface="Calibri" panose="020F0502020204030204" pitchFamily="34" charset="0"/>
                <a:hlinkClick r:id="rId4"/>
              </a:rPr>
              <a:t>https://www.magna-charta.org</a:t>
            </a:r>
            <a:endParaRPr lang="en-AU" sz="1400" u="sng" dirty="0">
              <a:solidFill>
                <a:srgbClr val="000000"/>
              </a:solidFill>
              <a:latin typeface="Tw Cen MT" panose="020B0602020104020603" pitchFamily="34" charset="77"/>
              <a:ea typeface="Times New Roman" panose="02020603050405020304" pitchFamily="18" charset="0"/>
              <a:cs typeface="Calibri" panose="020F0502020204030204" pitchFamily="34" charset="0"/>
            </a:endParaRPr>
          </a:p>
          <a:p>
            <a:pPr marL="0" indent="228600" defTabSz="266400">
              <a:spcBef>
                <a:spcPts val="400"/>
              </a:spcBef>
            </a:pPr>
            <a:r>
              <a:rPr lang="en-AU" sz="1400" dirty="0">
                <a:solidFill>
                  <a:srgbClr val="000000"/>
                </a:solidFill>
                <a:effectLst/>
                <a:latin typeface="+mj-lt"/>
                <a:ea typeface="Times New Roman" panose="02020603050405020304" pitchFamily="18" charset="0"/>
              </a:rPr>
              <a:t>Norton, A. (2023). Mapping Australian Higher Education. </a:t>
            </a:r>
            <a:r>
              <a:rPr lang="en-AU" sz="1400" dirty="0">
                <a:effectLst/>
                <a:latin typeface="+mj-lt"/>
                <a:ea typeface="Times New Roman" panose="02020603050405020304" pitchFamily="18" charset="0"/>
              </a:rPr>
              <a:t>(ANU Centre for Social Research and Methods, 2023).</a:t>
            </a:r>
            <a:endParaRPr lang="en-AU" sz="1400" u="sng" dirty="0">
              <a:solidFill>
                <a:srgbClr val="000000"/>
              </a:solidFill>
              <a:latin typeface="+mj-lt"/>
              <a:ea typeface="Times New Roman" panose="02020603050405020304" pitchFamily="18" charset="0"/>
              <a:cs typeface="Calibri" panose="020F0502020204030204" pitchFamily="34" charset="0"/>
            </a:endParaRPr>
          </a:p>
          <a:p>
            <a:pPr marL="0" indent="228600" defTabSz="266400">
              <a:spcBef>
                <a:spcPts val="400"/>
              </a:spcBef>
            </a:pPr>
            <a:r>
              <a:rPr lang="en-AU" sz="1400" dirty="0">
                <a:latin typeface="+mj-lt"/>
                <a:ea typeface="Times New Roman" panose="02020603050405020304" pitchFamily="18" charset="0"/>
                <a:cs typeface="Calibri" panose="020F0502020204030204" pitchFamily="34" charset="0"/>
              </a:rPr>
              <a:t>OECD (2017), </a:t>
            </a:r>
            <a:r>
              <a:rPr lang="en-AU" sz="1400" i="1" dirty="0">
                <a:latin typeface="+mj-lt"/>
                <a:ea typeface="Times New Roman" panose="02020603050405020304" pitchFamily="18" charset="0"/>
                <a:cs typeface="Calibri" panose="020F0502020204030204" pitchFamily="34" charset="0"/>
              </a:rPr>
              <a:t>Systems Approaches to Public Sector Challenges: Working with Change</a:t>
            </a:r>
            <a:r>
              <a:rPr lang="en-AU" sz="1400" dirty="0">
                <a:latin typeface="+mj-lt"/>
                <a:ea typeface="Times New Roman" panose="02020603050405020304" pitchFamily="18" charset="0"/>
                <a:cs typeface="Calibri" panose="020F0502020204030204" pitchFamily="34" charset="0"/>
              </a:rPr>
              <a:t>, OECD Publishing, Paris. </a:t>
            </a:r>
            <a:r>
              <a:rPr lang="en-AU" sz="1400" dirty="0">
                <a:latin typeface="Tw Cen MT" panose="020B0602020104020603" pitchFamily="34" charset="77"/>
                <a:ea typeface="Times New Roman" panose="02020603050405020304" pitchFamily="18" charset="0"/>
                <a:cs typeface="Calibri" panose="020F0502020204030204" pitchFamily="34" charset="0"/>
              </a:rPr>
              <a:t>	</a:t>
            </a:r>
            <a:r>
              <a:rPr lang="en-AU" sz="1400" u="sng" dirty="0">
                <a:solidFill>
                  <a:srgbClr val="0563C1"/>
                </a:solidFill>
                <a:latin typeface="Tw Cen MT" panose="020B0602020104020603" pitchFamily="34" charset="77"/>
                <a:ea typeface="Times New Roman" panose="02020603050405020304" pitchFamily="18" charset="0"/>
                <a:cs typeface="Calibri" panose="020F0502020204030204" pitchFamily="34" charset="0"/>
                <a:hlinkClick r:id="rId5"/>
              </a:rPr>
              <a:t>http://dx.doi.org/10.1787/9789264279865-en</a:t>
            </a:r>
            <a:r>
              <a:rPr lang="en-AU" sz="1400" dirty="0">
                <a:latin typeface="Tw Cen MT" panose="020B0602020104020603" pitchFamily="34" charset="77"/>
                <a:ea typeface="Times New Roman" panose="02020603050405020304" pitchFamily="18" charset="0"/>
                <a:cs typeface="Calibri" panose="020F0502020204030204" pitchFamily="34" charset="0"/>
              </a:rPr>
              <a:t> </a:t>
            </a:r>
          </a:p>
          <a:p>
            <a:pPr marL="0" indent="228600" defTabSz="266400">
              <a:spcBef>
                <a:spcPts val="400"/>
              </a:spcBef>
            </a:pPr>
            <a:r>
              <a:rPr lang="en-AU" sz="1400" dirty="0">
                <a:solidFill>
                  <a:srgbClr val="000000"/>
                </a:solidFill>
                <a:effectLst/>
                <a:latin typeface="Tw Cen MT" panose="020B0602020104020603" pitchFamily="34" charset="77"/>
                <a:ea typeface="ArialUnicodeMS" panose="020B0604020202020204" pitchFamily="34" charset="-128"/>
              </a:rPr>
              <a:t>Schulz, J. (2013). The impact of role conflict, role ambiguity and organizational climate on the job satisfaction of academic staff in 	research-intensive universities in the UK, </a:t>
            </a:r>
            <a:r>
              <a:rPr lang="en-AU" sz="1400" i="1" dirty="0">
                <a:solidFill>
                  <a:srgbClr val="000000"/>
                </a:solidFill>
                <a:effectLst/>
                <a:latin typeface="Tw Cen MT" panose="020B0602020104020603" pitchFamily="34" charset="77"/>
                <a:ea typeface="ArialUnicodeMS" panose="020B0604020202020204" pitchFamily="34" charset="-128"/>
              </a:rPr>
              <a:t>Higher Education Research and Development</a:t>
            </a:r>
            <a:r>
              <a:rPr lang="en-AU" sz="1400" dirty="0">
                <a:solidFill>
                  <a:srgbClr val="000000"/>
                </a:solidFill>
                <a:effectLst/>
                <a:latin typeface="Tw Cen MT" panose="020B0602020104020603" pitchFamily="34" charset="77"/>
                <a:ea typeface="ArialUnicodeMS" panose="020B0604020202020204" pitchFamily="34" charset="-128"/>
              </a:rPr>
              <a:t>, 32(3): 464-478. 	</a:t>
            </a:r>
            <a:r>
              <a:rPr lang="en-AU" sz="1400" u="sng" dirty="0">
                <a:solidFill>
                  <a:srgbClr val="000000"/>
                </a:solidFill>
                <a:effectLst/>
                <a:latin typeface="Tw Cen MT" panose="020B0602020104020603" pitchFamily="34" charset="77"/>
                <a:ea typeface="Times New Roman" panose="02020603050405020304" pitchFamily="18" charset="0"/>
                <a:hlinkClick r:id="rId6"/>
              </a:rPr>
              <a:t>https://doi.org/10.1080/07294360.2012.680209</a:t>
            </a:r>
            <a:r>
              <a:rPr lang="en-AU" sz="1400" dirty="0">
                <a:solidFill>
                  <a:srgbClr val="000000"/>
                </a:solidFill>
                <a:effectLst/>
                <a:latin typeface="Tw Cen MT" panose="020B0602020104020603" pitchFamily="34" charset="77"/>
                <a:ea typeface="Times New Roman" panose="02020603050405020304" pitchFamily="18" charset="0"/>
              </a:rPr>
              <a:t> </a:t>
            </a:r>
          </a:p>
          <a:p>
            <a:pPr marL="0">
              <a:spcBef>
                <a:spcPts val="400"/>
              </a:spcBef>
            </a:pPr>
            <a:r>
              <a:rPr lang="en-AU" sz="1400" dirty="0">
                <a:solidFill>
                  <a:srgbClr val="211E1E"/>
                </a:solidFill>
                <a:effectLst/>
                <a:highlight>
                  <a:srgbClr val="FFFFFF"/>
                </a:highlight>
                <a:latin typeface="Tw Cen MT" panose="020B0602020104020603" pitchFamily="34" charset="77"/>
                <a:ea typeface="Times New Roman" panose="02020603050405020304" pitchFamily="18" charset="0"/>
              </a:rPr>
              <a:t>Smart, J. C. &amp; St. John, E. P. (1996). Organizational culture and effectiveness in higher education: A test of the “culture type” and “strong culture” hypotheses. </a:t>
            </a:r>
            <a:r>
              <a:rPr lang="en-AU" sz="1400" i="1" dirty="0">
                <a:solidFill>
                  <a:srgbClr val="211E1E"/>
                </a:solidFill>
                <a:effectLst/>
                <a:highlight>
                  <a:srgbClr val="FFFFFF"/>
                </a:highlight>
                <a:latin typeface="Tw Cen MT" panose="020B0602020104020603" pitchFamily="34" charset="77"/>
                <a:ea typeface="Times New Roman" panose="02020603050405020304" pitchFamily="18" charset="0"/>
              </a:rPr>
              <a:t>Educational Evaluation and Policy Analysis</a:t>
            </a:r>
            <a:r>
              <a:rPr lang="en-AU" sz="1400" dirty="0">
                <a:solidFill>
                  <a:srgbClr val="211E1E"/>
                </a:solidFill>
                <a:effectLst/>
                <a:highlight>
                  <a:srgbClr val="FFFFFF"/>
                </a:highlight>
                <a:latin typeface="Tw Cen MT" panose="020B0602020104020603" pitchFamily="34" charset="77"/>
                <a:ea typeface="Times New Roman" panose="02020603050405020304" pitchFamily="18" charset="0"/>
              </a:rPr>
              <a:t>, 18(3), 219–241. </a:t>
            </a:r>
            <a:r>
              <a:rPr lang="en-AU" sz="1400" u="sng" dirty="0">
                <a:solidFill>
                  <a:srgbClr val="000000"/>
                </a:solidFill>
                <a:effectLst/>
                <a:highlight>
                  <a:srgbClr val="FFFFFF"/>
                </a:highlight>
                <a:latin typeface="Tw Cen MT" panose="020B0602020104020603" pitchFamily="34" charset="77"/>
                <a:ea typeface="Times New Roman" panose="02020603050405020304" pitchFamily="18" charset="0"/>
                <a:hlinkClick r:id="rId7"/>
              </a:rPr>
              <a:t>https://www.jstor.org/stable/1164261</a:t>
            </a:r>
            <a:r>
              <a:rPr lang="en-AU" sz="1400" dirty="0">
                <a:solidFill>
                  <a:srgbClr val="000000"/>
                </a:solidFill>
                <a:effectLst/>
                <a:highlight>
                  <a:srgbClr val="FFFFFF"/>
                </a:highlight>
                <a:latin typeface="Tw Cen MT" panose="020B0602020104020603" pitchFamily="34" charset="77"/>
                <a:ea typeface="Times New Roman" panose="02020603050405020304" pitchFamily="18" charset="0"/>
              </a:rPr>
              <a:t>  </a:t>
            </a:r>
            <a:endParaRPr lang="en-AU" sz="1400" dirty="0">
              <a:effectLst/>
              <a:highlight>
                <a:srgbClr val="FFFFFF"/>
              </a:highlight>
              <a:latin typeface="Tw Cen MT" panose="020B0602020104020603" pitchFamily="34" charset="77"/>
              <a:ea typeface="Times New Roman" panose="02020603050405020304" pitchFamily="18" charset="0"/>
            </a:endParaRPr>
          </a:p>
          <a:p>
            <a:pPr marL="0" indent="-180340">
              <a:spcBef>
                <a:spcPts val="400"/>
              </a:spcBef>
            </a:pPr>
            <a:r>
              <a:rPr lang="en-AU" sz="1400" dirty="0">
                <a:solidFill>
                  <a:srgbClr val="000000"/>
                </a:solidFill>
                <a:effectLst/>
                <a:latin typeface="Times New Roman" panose="02020603050405020304" pitchFamily="18" charset="0"/>
                <a:ea typeface="Times New Roman" panose="02020603050405020304" pitchFamily="18" charset="0"/>
                <a:cs typeface="Aptos" panose="020B0004020202020204" pitchFamily="34" charset="0"/>
              </a:rPr>
              <a:t>Reichman, H. (2015). </a:t>
            </a:r>
            <a:r>
              <a:rPr lang="en-AU" sz="1400" dirty="0">
                <a:solidFill>
                  <a:srgbClr val="000000"/>
                </a:solidFill>
                <a:effectLst/>
                <a:latin typeface="Times New Roman" panose="02020603050405020304" pitchFamily="18" charset="0"/>
                <a:ea typeface="Times New Roman" panose="02020603050405020304" pitchFamily="18" charset="0"/>
              </a:rPr>
              <a:t>Professionalism </a:t>
            </a:r>
            <a:r>
              <a:rPr lang="en-AU" sz="1400" dirty="0">
                <a:effectLst/>
                <a:latin typeface="Times New Roman" panose="02020603050405020304" pitchFamily="18" charset="0"/>
                <a:ea typeface="Times New Roman" panose="02020603050405020304" pitchFamily="18" charset="0"/>
              </a:rPr>
              <a:t>and Unionism: Academic Freedom, Collective Bargaining, and the American Association of University Professors </a:t>
            </a:r>
            <a:r>
              <a:rPr lang="en-AU" sz="1400" i="1" dirty="0">
                <a:effectLst/>
                <a:latin typeface="Times New Roman" panose="02020603050405020304" pitchFamily="18" charset="0"/>
                <a:ea typeface="Times New Roman" panose="02020603050405020304" pitchFamily="18" charset="0"/>
              </a:rPr>
              <a:t>AAUP Journal of Academic freedom</a:t>
            </a:r>
            <a:r>
              <a:rPr lang="en-AU" sz="1400" dirty="0">
                <a:effectLst/>
                <a:latin typeface="Times New Roman" panose="02020603050405020304" pitchFamily="18" charset="0"/>
                <a:ea typeface="Times New Roman" panose="02020603050405020304" pitchFamily="18" charset="0"/>
              </a:rPr>
              <a:t>. 6. Online journal</a:t>
            </a:r>
            <a:endParaRPr lang="en-AU" sz="1400" dirty="0">
              <a:solidFill>
                <a:srgbClr val="000000"/>
              </a:solidFill>
              <a:effectLst/>
              <a:latin typeface="Tw Cen MT" panose="020B0602020104020603" pitchFamily="34" charset="77"/>
              <a:ea typeface="Times New Roman" panose="02020603050405020304" pitchFamily="18" charset="0"/>
            </a:endParaRPr>
          </a:p>
          <a:p>
            <a:pPr marL="0" indent="-180340">
              <a:spcBef>
                <a:spcPts val="400"/>
              </a:spcBef>
            </a:pPr>
            <a:r>
              <a:rPr lang="en-AU" sz="1400" dirty="0">
                <a:solidFill>
                  <a:srgbClr val="000000"/>
                </a:solidFill>
                <a:effectLst/>
                <a:latin typeface="Tw Cen MT" panose="020B0602020104020603" pitchFamily="34" charset="77"/>
                <a:ea typeface="Times New Roman" panose="02020603050405020304" pitchFamily="18" charset="0"/>
              </a:rPr>
              <a:t>Rowlands, J. (2015). Turning collegial governance on its head: symbolic violence, hegemony and the academic board, </a:t>
            </a:r>
            <a:r>
              <a:rPr lang="en-AU" sz="1400" i="1" dirty="0">
                <a:solidFill>
                  <a:srgbClr val="000000"/>
                </a:solidFill>
                <a:effectLst/>
                <a:latin typeface="Tw Cen MT" panose="020B0602020104020603" pitchFamily="34" charset="77"/>
                <a:ea typeface="Times New Roman" panose="02020603050405020304" pitchFamily="18" charset="0"/>
              </a:rPr>
              <a:t>British Journal of Sociology of Education</a:t>
            </a:r>
            <a:r>
              <a:rPr lang="en-AU" sz="1400" dirty="0">
                <a:solidFill>
                  <a:srgbClr val="000000"/>
                </a:solidFill>
                <a:effectLst/>
                <a:latin typeface="Tw Cen MT" panose="020B0602020104020603" pitchFamily="34" charset="77"/>
                <a:ea typeface="Times New Roman" panose="02020603050405020304" pitchFamily="18" charset="0"/>
              </a:rPr>
              <a:t>, 36(7): 1017-1035. http://</a:t>
            </a:r>
            <a:r>
              <a:rPr lang="en-AU" sz="1400" dirty="0" err="1">
                <a:solidFill>
                  <a:srgbClr val="000000"/>
                </a:solidFill>
                <a:effectLst/>
                <a:latin typeface="Tw Cen MT" panose="020B0602020104020603" pitchFamily="34" charset="77"/>
                <a:ea typeface="Times New Roman" panose="02020603050405020304" pitchFamily="18" charset="0"/>
              </a:rPr>
              <a:t>doi.org</a:t>
            </a:r>
            <a:r>
              <a:rPr lang="en-AU" sz="1400" dirty="0">
                <a:solidFill>
                  <a:srgbClr val="000000"/>
                </a:solidFill>
                <a:effectLst/>
                <a:latin typeface="Tw Cen MT" panose="020B0602020104020603" pitchFamily="34" charset="77"/>
                <a:ea typeface="Times New Roman" panose="02020603050405020304" pitchFamily="18" charset="0"/>
              </a:rPr>
              <a:t>/</a:t>
            </a:r>
            <a:r>
              <a:rPr lang="en-AU" sz="1400" u="sng" dirty="0">
                <a:solidFill>
                  <a:srgbClr val="000000"/>
                </a:solidFill>
                <a:effectLst/>
                <a:latin typeface="Tw Cen MT" panose="020B0602020104020603" pitchFamily="34" charset="77"/>
                <a:ea typeface="Times New Roman" panose="02020603050405020304" pitchFamily="18" charset="0"/>
                <a:hlinkClick r:id="rId8"/>
              </a:rPr>
              <a:t>10.1080/01425692.2014.883916</a:t>
            </a:r>
            <a:endParaRPr lang="en-AU" sz="1400" dirty="0">
              <a:effectLst/>
              <a:latin typeface="Tw Cen MT" panose="020B0602020104020603" pitchFamily="34" charset="77"/>
              <a:ea typeface="Times New Roman" panose="02020603050405020304" pitchFamily="18" charset="0"/>
            </a:endParaRPr>
          </a:p>
          <a:p>
            <a:pPr marL="0" indent="228600" defTabSz="266400">
              <a:spcBef>
                <a:spcPts val="400"/>
              </a:spcBef>
            </a:pPr>
            <a:r>
              <a:rPr lang="en-US" sz="1400" dirty="0">
                <a:solidFill>
                  <a:srgbClr val="000000"/>
                </a:solidFill>
                <a:ea typeface="Times New Roman" panose="02020603050405020304" pitchFamily="18" charset="0"/>
                <a:cs typeface="Calibri" panose="020F0502020204030204" pitchFamily="34" charset="0"/>
              </a:rPr>
              <a:t>TEQSA (2023). </a:t>
            </a:r>
            <a:r>
              <a:rPr lang="en-US" sz="1400" i="1" dirty="0">
                <a:solidFill>
                  <a:srgbClr val="000000"/>
                </a:solidFill>
                <a:ea typeface="Times New Roman" panose="02020603050405020304" pitchFamily="18" charset="0"/>
                <a:cs typeface="Calibri" panose="020F0502020204030204" pitchFamily="34" charset="0"/>
              </a:rPr>
              <a:t>Guidance Note: Academic Governance (v3): Tertiary Education Quality Standards Agency </a:t>
            </a:r>
            <a:r>
              <a:rPr lang="en-US" sz="1400" u="sng" dirty="0">
                <a:solidFill>
                  <a:srgbClr val="000000"/>
                </a:solidFill>
                <a:ea typeface="Times New Roman" panose="02020603050405020304" pitchFamily="18" charset="0"/>
                <a:cs typeface="Calibri" panose="020F0502020204030204" pitchFamily="34" charset="0"/>
                <a:hlinkClick r:id="rId9"/>
              </a:rPr>
              <a:t>https://www.teqsa.gov.au/guides-	resources/resources/guidance-notes/guidance-note-academic-governance</a:t>
            </a:r>
            <a:r>
              <a:rPr lang="en-US" sz="1400" dirty="0">
                <a:solidFill>
                  <a:srgbClr val="000000"/>
                </a:solidFill>
                <a:ea typeface="Times New Roman" panose="02020603050405020304" pitchFamily="18" charset="0"/>
                <a:cs typeface="Calibri" panose="020F0502020204030204" pitchFamily="34" charset="0"/>
              </a:rPr>
              <a:t> </a:t>
            </a:r>
          </a:p>
          <a:p>
            <a:pPr marL="0" indent="228600" defTabSz="266400">
              <a:spcBef>
                <a:spcPts val="400"/>
              </a:spcBef>
            </a:pPr>
            <a:r>
              <a:rPr lang="en-AU" sz="1400" b="0" dirty="0">
                <a:solidFill>
                  <a:srgbClr val="191619"/>
                </a:solidFill>
                <a:effectLst/>
              </a:rPr>
              <a:t>Viljoen, J (1994). </a:t>
            </a:r>
            <a:r>
              <a:rPr lang="en-AU" sz="1400" b="0" i="1" dirty="0">
                <a:solidFill>
                  <a:srgbClr val="191619"/>
                </a:solidFill>
                <a:effectLst/>
              </a:rPr>
              <a:t>Strategic Management-Planning and implementing successful corporate strategies. </a:t>
            </a:r>
            <a:r>
              <a:rPr lang="en-AU" sz="1400" b="0" dirty="0">
                <a:solidFill>
                  <a:srgbClr val="191619"/>
                </a:solidFill>
                <a:effectLst/>
              </a:rPr>
              <a:t>(2nd Ed.). Melbourne: Longman Australia Pty Ltd. </a:t>
            </a:r>
            <a:endParaRPr lang="en-AU" sz="1400" dirty="0">
              <a:solidFill>
                <a:srgbClr val="000000"/>
              </a:solidFill>
              <a:ea typeface="Times New Roman" panose="02020603050405020304" pitchFamily="18" charset="0"/>
              <a:cs typeface="Calibri" panose="020F0502020204030204" pitchFamily="34" charset="0"/>
            </a:endParaRPr>
          </a:p>
          <a:p>
            <a:pPr marL="0" indent="228600" defTabSz="266400">
              <a:spcBef>
                <a:spcPts val="400"/>
              </a:spcBef>
            </a:pPr>
            <a:r>
              <a:rPr lang="en-AU" sz="1400" dirty="0" err="1">
                <a:cs typeface="Calibri" panose="020F0502020204030204" pitchFamily="34" charset="0"/>
              </a:rPr>
              <a:t>Yeatman</a:t>
            </a:r>
            <a:r>
              <a:rPr lang="en-AU" sz="1400" dirty="0">
                <a:cs typeface="Calibri" panose="020F0502020204030204" pitchFamily="34" charset="0"/>
              </a:rPr>
              <a:t>, A. (2018). Reclaiming Professionalism in the Face of Productivism. In A. </a:t>
            </a:r>
            <a:r>
              <a:rPr lang="en-AU" sz="1400" dirty="0" err="1">
                <a:cs typeface="Calibri" panose="020F0502020204030204" pitchFamily="34" charset="0"/>
              </a:rPr>
              <a:t>Yeatman</a:t>
            </a:r>
            <a:r>
              <a:rPr lang="en-AU" sz="1400" dirty="0">
                <a:cs typeface="Calibri" panose="020F0502020204030204" pitchFamily="34" charset="0"/>
              </a:rPr>
              <a:t> and B. </a:t>
            </a:r>
            <a:r>
              <a:rPr lang="en-AU" sz="1400" dirty="0" err="1">
                <a:cs typeface="Calibri" panose="020F0502020204030204" pitchFamily="34" charset="0"/>
              </a:rPr>
              <a:t>Costea</a:t>
            </a:r>
            <a:r>
              <a:rPr lang="en-AU" sz="1400" dirty="0">
                <a:cs typeface="Calibri" panose="020F0502020204030204" pitchFamily="34" charset="0"/>
              </a:rPr>
              <a:t> (Eds.) </a:t>
            </a:r>
            <a:r>
              <a:rPr lang="en-AU" sz="1400" i="1" dirty="0">
                <a:cs typeface="Calibri" panose="020F0502020204030204" pitchFamily="34" charset="0"/>
              </a:rPr>
              <a:t>The Triumph of 	Managerialism? New Technologies of Government and Their </a:t>
            </a:r>
            <a:r>
              <a:rPr lang="en-AU" sz="1400" i="1" dirty="0">
                <a:latin typeface="Tw Cen MT" panose="020B0602020104020603" pitchFamily="34" charset="77"/>
                <a:cs typeface="Calibri" panose="020F0502020204030204" pitchFamily="34" charset="0"/>
              </a:rPr>
              <a:t>Implications for Value</a:t>
            </a:r>
            <a:r>
              <a:rPr lang="en-AU" sz="1400" dirty="0">
                <a:latin typeface="Tw Cen MT" panose="020B0602020104020603" pitchFamily="34" charset="77"/>
                <a:cs typeface="Calibri" panose="020F0502020204030204" pitchFamily="34" charset="0"/>
              </a:rPr>
              <a:t>. Rowman and Littlefield, New York, pp. 197-220.</a:t>
            </a:r>
          </a:p>
          <a:p>
            <a:pPr marL="0" indent="228600" defTabSz="266400">
              <a:spcBef>
                <a:spcPts val="400"/>
              </a:spcBef>
            </a:pPr>
            <a:r>
              <a:rPr lang="en-AU" sz="1400" dirty="0">
                <a:latin typeface="Tw Cen MT" panose="020B0602020104020603" pitchFamily="34" charset="77"/>
                <a:cs typeface="Calibri" panose="020F0502020204030204" pitchFamily="34" charset="0"/>
              </a:rPr>
              <a:t>Yielder, J. &amp; Codling, A. (2004). </a:t>
            </a:r>
            <a:r>
              <a:rPr lang="en-AU" sz="1400" i="1" dirty="0">
                <a:latin typeface="Tw Cen MT" panose="020B0602020104020603" pitchFamily="34" charset="77"/>
                <a:cs typeface="Calibri" panose="020F0502020204030204" pitchFamily="34" charset="0"/>
              </a:rPr>
              <a:t>Journal of Higher education Policy &amp; Management</a:t>
            </a:r>
            <a:r>
              <a:rPr lang="en-AU" sz="1400" dirty="0">
                <a:latin typeface="Tw Cen MT" panose="020B0602020104020603" pitchFamily="34" charset="77"/>
                <a:cs typeface="Calibri" panose="020F0502020204030204" pitchFamily="34" charset="0"/>
              </a:rPr>
              <a:t>, 26(3), </a:t>
            </a:r>
            <a:r>
              <a:rPr lang="en-AU" sz="1400" dirty="0">
                <a:solidFill>
                  <a:srgbClr val="000000"/>
                </a:solidFill>
                <a:latin typeface="Tw Cen MT" panose="020B0602020104020603" pitchFamily="34" charset="77"/>
                <a:ea typeface="Times New Roman" panose="02020603050405020304" pitchFamily="18" charset="0"/>
              </a:rPr>
              <a:t>): 315-328. 	</a:t>
            </a:r>
            <a:r>
              <a:rPr lang="en-AU" sz="1400" u="sng" dirty="0">
                <a:solidFill>
                  <a:srgbClr val="000000"/>
                </a:solidFill>
                <a:latin typeface="Tw Cen MT" panose="020B0602020104020603" pitchFamily="34" charset="77"/>
                <a:ea typeface="Times New Roman" panose="02020603050405020304" pitchFamily="18" charset="0"/>
                <a:hlinkClick r:id="rId10"/>
              </a:rPr>
              <a:t>https://doi.org/10.1080/1360080042000290177</a:t>
            </a:r>
            <a:endParaRPr lang="en-US" sz="1400" dirty="0">
              <a:latin typeface="Tw Cen MT" panose="020B0602020104020603" pitchFamily="34" charset="77"/>
            </a:endParaRPr>
          </a:p>
        </p:txBody>
      </p:sp>
    </p:spTree>
    <p:extLst>
      <p:ext uri="{BB962C8B-B14F-4D97-AF65-F5344CB8AC3E}">
        <p14:creationId xmlns:p14="http://schemas.microsoft.com/office/powerpoint/2010/main" val="2836647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04E79-4BAC-F2D9-B08B-747A274ED717}"/>
              </a:ext>
            </a:extLst>
          </p:cNvPr>
          <p:cNvSpPr>
            <a:spLocks noGrp="1"/>
          </p:cNvSpPr>
          <p:nvPr>
            <p:ph type="title"/>
          </p:nvPr>
        </p:nvSpPr>
        <p:spPr>
          <a:xfrm>
            <a:off x="1036320" y="685800"/>
            <a:ext cx="9936480" cy="1485900"/>
          </a:xfrm>
        </p:spPr>
        <p:txBody>
          <a:bodyPr/>
          <a:lstStyle/>
          <a:p>
            <a:pPr algn="ctr"/>
            <a:r>
              <a:rPr lang="en-US" dirty="0"/>
              <a:t>Central concepts used…</a:t>
            </a:r>
          </a:p>
        </p:txBody>
      </p:sp>
      <p:sp>
        <p:nvSpPr>
          <p:cNvPr id="3" name="Content Placeholder 2">
            <a:extLst>
              <a:ext uri="{FF2B5EF4-FFF2-40B4-BE49-F238E27FC236}">
                <a16:creationId xmlns:a16="http://schemas.microsoft.com/office/drawing/2014/main" id="{5570A168-24F8-BB9A-76B0-F996B92F5B4C}"/>
              </a:ext>
            </a:extLst>
          </p:cNvPr>
          <p:cNvSpPr>
            <a:spLocks noGrp="1"/>
          </p:cNvSpPr>
          <p:nvPr>
            <p:ph idx="1"/>
          </p:nvPr>
        </p:nvSpPr>
        <p:spPr>
          <a:xfrm>
            <a:off x="1371600" y="1788160"/>
            <a:ext cx="9601200" cy="4384040"/>
          </a:xfrm>
        </p:spPr>
        <p:txBody>
          <a:bodyPr>
            <a:normAutofit lnSpcReduction="10000"/>
          </a:bodyPr>
          <a:lstStyle/>
          <a:p>
            <a:r>
              <a:rPr lang="en-AU" b="1" i="1" dirty="0">
                <a:solidFill>
                  <a:srgbClr val="191619"/>
                </a:solidFill>
                <a:effectLst/>
              </a:rPr>
              <a:t>Efficiency</a:t>
            </a:r>
            <a:r>
              <a:rPr lang="en-AU" dirty="0">
                <a:solidFill>
                  <a:srgbClr val="191619"/>
                </a:solidFill>
                <a:effectLst/>
              </a:rPr>
              <a:t> refers to ‘how well an activity or operation is performed.’ i.e. doing same or more with less..</a:t>
            </a:r>
          </a:p>
          <a:p>
            <a:r>
              <a:rPr lang="en-AU" b="1" i="1" dirty="0">
                <a:solidFill>
                  <a:srgbClr val="191619"/>
                </a:solidFill>
                <a:effectLst/>
              </a:rPr>
              <a:t>Effectiveness</a:t>
            </a:r>
            <a:r>
              <a:rPr lang="en-AU" dirty="0">
                <a:solidFill>
                  <a:srgbClr val="191619"/>
                </a:solidFill>
                <a:effectLst/>
              </a:rPr>
              <a:t> relates to </a:t>
            </a:r>
            <a:r>
              <a:rPr lang="en-AU" dirty="0">
                <a:solidFill>
                  <a:srgbClr val="191619"/>
                </a:solidFill>
              </a:rPr>
              <a:t>performance of the </a:t>
            </a:r>
            <a:r>
              <a:rPr lang="en-AU" u="sng" dirty="0">
                <a:solidFill>
                  <a:srgbClr val="191619"/>
                </a:solidFill>
              </a:rPr>
              <a:t>correct activity. It raises </a:t>
            </a:r>
            <a:r>
              <a:rPr lang="en-AU" dirty="0">
                <a:solidFill>
                  <a:srgbClr val="191619"/>
                </a:solidFill>
                <a:effectLst/>
              </a:rPr>
              <a:t>value questions about what the organisation should be doing in the first place. </a:t>
            </a:r>
            <a:endParaRPr lang="en-AU" dirty="0"/>
          </a:p>
          <a:p>
            <a:pPr marL="0" indent="0" algn="ctr">
              <a:buNone/>
            </a:pPr>
            <a:r>
              <a:rPr lang="en-AU" dirty="0">
                <a:solidFill>
                  <a:srgbClr val="191619"/>
                </a:solidFill>
              </a:rPr>
              <a:t>”</a:t>
            </a:r>
            <a:r>
              <a:rPr lang="en-AU" dirty="0">
                <a:solidFill>
                  <a:srgbClr val="191619"/>
                </a:solidFill>
                <a:effectLst/>
              </a:rPr>
              <a:t>it may be ‘relatively easy’ to create an efficient organisation, but creating an effective one ‘may be far more difficult.’ Viljoen (1994, p.10)</a:t>
            </a:r>
          </a:p>
          <a:p>
            <a:r>
              <a:rPr lang="en-AU" dirty="0">
                <a:solidFill>
                  <a:srgbClr val="191619"/>
                </a:solidFill>
              </a:rPr>
              <a:t>Higher Education is an example of a </a:t>
            </a:r>
            <a:r>
              <a:rPr lang="en-AU" b="1" i="1" dirty="0">
                <a:solidFill>
                  <a:srgbClr val="191619"/>
                </a:solidFill>
              </a:rPr>
              <a:t>complex adaptive system</a:t>
            </a:r>
          </a:p>
          <a:p>
            <a:pPr lvl="1"/>
            <a:r>
              <a:rPr lang="en-US" dirty="0"/>
              <a:t>Effectiveness in HE system relies on </a:t>
            </a:r>
            <a:r>
              <a:rPr lang="en-US" b="1" dirty="0"/>
              <a:t>Policy Coherence- </a:t>
            </a:r>
            <a:r>
              <a:rPr lang="en-US" dirty="0"/>
              <a:t>which arises from “a strong culture” where aims align with policies and practices and</a:t>
            </a:r>
          </a:p>
          <a:p>
            <a:pPr lvl="1"/>
            <a:r>
              <a:rPr lang="en-US" dirty="0"/>
              <a:t> iterative </a:t>
            </a:r>
            <a:r>
              <a:rPr lang="en-AU" dirty="0">
                <a:solidFill>
                  <a:srgbClr val="191619"/>
                </a:solidFill>
              </a:rPr>
              <a:t>learning by and feedback from all levels of the system to improve policy  (</a:t>
            </a:r>
            <a:r>
              <a:rPr lang="en-AU" dirty="0" err="1">
                <a:solidFill>
                  <a:srgbClr val="191619"/>
                </a:solidFill>
              </a:rPr>
              <a:t>Checkland</a:t>
            </a:r>
            <a:r>
              <a:rPr lang="en-AU" dirty="0">
                <a:solidFill>
                  <a:srgbClr val="191619"/>
                </a:solidFill>
              </a:rPr>
              <a:t>, 2012; OECD, 2017)</a:t>
            </a:r>
            <a:endParaRPr lang="en-AU" dirty="0"/>
          </a:p>
          <a:p>
            <a:pPr marL="530352" lvl="1" indent="0" algn="r">
              <a:spcBef>
                <a:spcPts val="200"/>
              </a:spcBef>
              <a:buNone/>
            </a:pPr>
            <a:r>
              <a:rPr lang="en-US" dirty="0"/>
              <a:t>(Kenny, 2008: Smart &amp; St. John, 1996</a:t>
            </a:r>
          </a:p>
          <a:p>
            <a:pPr marL="530352" lvl="1" indent="0">
              <a:spcBef>
                <a:spcPts val="200"/>
              </a:spcBef>
              <a:buNone/>
            </a:pPr>
            <a:r>
              <a:rPr lang="en-US" dirty="0"/>
              <a:t>These ideas are supported by two papers in review. (Kenny et al, in review)</a:t>
            </a:r>
          </a:p>
          <a:p>
            <a:pPr marL="530352" lvl="1" indent="0" algn="r">
              <a:spcBef>
                <a:spcPts val="200"/>
              </a:spcBef>
              <a:buNone/>
            </a:pPr>
            <a:endParaRPr lang="en-US" dirty="0"/>
          </a:p>
        </p:txBody>
      </p:sp>
    </p:spTree>
    <p:extLst>
      <p:ext uri="{BB962C8B-B14F-4D97-AF65-F5344CB8AC3E}">
        <p14:creationId xmlns:p14="http://schemas.microsoft.com/office/powerpoint/2010/main" val="3590598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F1245-8EDA-B1FD-079E-BEC9DD6DA386}"/>
              </a:ext>
            </a:extLst>
          </p:cNvPr>
          <p:cNvSpPr>
            <a:spLocks noGrp="1"/>
          </p:cNvSpPr>
          <p:nvPr>
            <p:ph type="title"/>
          </p:nvPr>
        </p:nvSpPr>
        <p:spPr/>
        <p:txBody>
          <a:bodyPr/>
          <a:lstStyle/>
          <a:p>
            <a:pPr algn="ctr"/>
            <a:r>
              <a:rPr lang="en-US" dirty="0"/>
              <a:t>Policy coherence across all levels…</a:t>
            </a:r>
          </a:p>
        </p:txBody>
      </p:sp>
      <p:sp>
        <p:nvSpPr>
          <p:cNvPr id="3" name="Content Placeholder 2">
            <a:extLst>
              <a:ext uri="{FF2B5EF4-FFF2-40B4-BE49-F238E27FC236}">
                <a16:creationId xmlns:a16="http://schemas.microsoft.com/office/drawing/2014/main" id="{63CEAB0B-47D1-6B4F-E19A-D5D893EDAA9A}"/>
              </a:ext>
            </a:extLst>
          </p:cNvPr>
          <p:cNvSpPr>
            <a:spLocks noGrp="1"/>
          </p:cNvSpPr>
          <p:nvPr>
            <p:ph idx="1"/>
          </p:nvPr>
        </p:nvSpPr>
        <p:spPr>
          <a:xfrm>
            <a:off x="1219200" y="1422400"/>
            <a:ext cx="10546080" cy="5201920"/>
          </a:xfrm>
        </p:spPr>
        <p:txBody>
          <a:bodyPr>
            <a:normAutofit fontScale="85000" lnSpcReduction="20000"/>
          </a:bodyPr>
          <a:lstStyle/>
          <a:p>
            <a:pPr marL="0" indent="0">
              <a:buNone/>
            </a:pPr>
            <a:endParaRPr lang="en-US" dirty="0"/>
          </a:p>
          <a:p>
            <a:pPr marL="0" marR="0" lvl="0" indent="0" algn="l" defTabSz="914400" rtl="0" eaLnBrk="1" fontAlgn="auto" latinLnBrk="0" hangingPunct="1">
              <a:lnSpc>
                <a:spcPct val="100000"/>
              </a:lnSpc>
              <a:spcBef>
                <a:spcPts val="0"/>
              </a:spcBef>
              <a:spcAft>
                <a:spcPts val="600"/>
              </a:spcAft>
              <a:buClrTx/>
              <a:buSzTx/>
              <a:buFontTx/>
              <a:buNone/>
              <a:tabLst/>
              <a:defRPr/>
            </a:pPr>
            <a:r>
              <a:rPr lang="en-AU" sz="2900" i="1" dirty="0">
                <a:solidFill>
                  <a:srgbClr val="191619"/>
                </a:solidFill>
              </a:rPr>
              <a:t>Arguably u</a:t>
            </a:r>
            <a:r>
              <a:rPr lang="en-AU" sz="2900" i="1" dirty="0">
                <a:solidFill>
                  <a:srgbClr val="191619"/>
                </a:solidFill>
                <a:effectLst/>
              </a:rPr>
              <a:t>niversities have become </a:t>
            </a:r>
            <a:r>
              <a:rPr lang="en-AU" sz="2900" i="1" u="sng" dirty="0">
                <a:solidFill>
                  <a:srgbClr val="191619"/>
                </a:solidFill>
                <a:effectLst/>
              </a:rPr>
              <a:t>more efficient </a:t>
            </a:r>
            <a:r>
              <a:rPr lang="en-AU" sz="2900" i="1" dirty="0">
                <a:solidFill>
                  <a:srgbClr val="191619"/>
                </a:solidFill>
                <a:effectLst/>
              </a:rPr>
              <a:t>but whether they are </a:t>
            </a:r>
            <a:r>
              <a:rPr lang="en-AU" sz="2900" i="1" u="sng" dirty="0">
                <a:solidFill>
                  <a:srgbClr val="191619"/>
                </a:solidFill>
                <a:effectLst/>
              </a:rPr>
              <a:t>effective </a:t>
            </a:r>
            <a:r>
              <a:rPr lang="en-AU" sz="2900" i="1" dirty="0">
                <a:solidFill>
                  <a:srgbClr val="191619"/>
                </a:solidFill>
                <a:effectLst/>
              </a:rPr>
              <a:t>depends on your perspective &amp; underlying values you apply…</a:t>
            </a:r>
            <a:endParaRPr lang="en-US" dirty="0"/>
          </a:p>
          <a:p>
            <a:pPr marL="0" indent="0">
              <a:spcBef>
                <a:spcPts val="200"/>
              </a:spcBef>
              <a:buNone/>
            </a:pPr>
            <a:endParaRPr lang="en-US" sz="2100" b="1" i="1" dirty="0"/>
          </a:p>
          <a:p>
            <a:pPr marL="0" indent="0">
              <a:spcBef>
                <a:spcPts val="200"/>
              </a:spcBef>
              <a:buNone/>
            </a:pPr>
            <a:r>
              <a:rPr lang="en-US" sz="2400" b="1" i="1" dirty="0"/>
              <a:t>At a system level In HE </a:t>
            </a:r>
          </a:p>
          <a:p>
            <a:pPr marL="1047600" lvl="2">
              <a:lnSpc>
                <a:spcPct val="110000"/>
              </a:lnSpc>
              <a:spcBef>
                <a:spcPts val="200"/>
              </a:spcBef>
              <a:buFont typeface="Arial" panose="020B0604020202020204" pitchFamily="34" charset="0"/>
              <a:buChar char="•"/>
            </a:pPr>
            <a:r>
              <a:rPr lang="en-US" sz="2400" dirty="0"/>
              <a:t>Effectiveness requires a clear understanding of the purposes of HE and alignment of HE policies and practices with the espoused values (Smart &amp; St. John, 1996)</a:t>
            </a:r>
            <a:endParaRPr lang="en-US" sz="2400" b="1" i="1" dirty="0"/>
          </a:p>
          <a:p>
            <a:pPr marL="0" indent="0">
              <a:lnSpc>
                <a:spcPct val="110000"/>
              </a:lnSpc>
              <a:spcBef>
                <a:spcPts val="200"/>
              </a:spcBef>
              <a:buNone/>
            </a:pPr>
            <a:r>
              <a:rPr lang="en-US" sz="2400" b="1" i="1" dirty="0"/>
              <a:t>At level of universities</a:t>
            </a:r>
          </a:p>
          <a:p>
            <a:pPr>
              <a:spcBef>
                <a:spcPts val="200"/>
              </a:spcBef>
              <a:buFont typeface="Arial" panose="020B0604020202020204" pitchFamily="34" charset="0"/>
              <a:buChar char="•"/>
            </a:pPr>
            <a:r>
              <a:rPr lang="en-US" sz="2400" dirty="0"/>
              <a:t>An understanding of the uniqueness of universities as organisations - based on “shared governance “</a:t>
            </a:r>
          </a:p>
          <a:p>
            <a:pPr lvl="1">
              <a:spcBef>
                <a:spcPts val="200"/>
              </a:spcBef>
              <a:buFont typeface="Arial" panose="020B0604020202020204" pitchFamily="34" charset="0"/>
              <a:buChar char="•"/>
            </a:pPr>
            <a:r>
              <a:rPr lang="en-US" sz="2400" dirty="0"/>
              <a:t>i.e., both corporate and academic governance (TEQSA, 2023; MCU 2020; Yielder &amp; Codling)</a:t>
            </a:r>
          </a:p>
          <a:p>
            <a:pPr>
              <a:spcBef>
                <a:spcPts val="200"/>
              </a:spcBef>
              <a:buFont typeface="Arial" panose="020B0604020202020204" pitchFamily="34" charset="0"/>
              <a:buChar char="•"/>
            </a:pPr>
            <a:r>
              <a:rPr lang="en-US" sz="2400" dirty="0"/>
              <a:t>Organisational policies and practices must align with the espoused values &amp; purposes</a:t>
            </a:r>
          </a:p>
          <a:p>
            <a:pPr marL="0" indent="0">
              <a:spcBef>
                <a:spcPts val="800"/>
              </a:spcBef>
              <a:buNone/>
            </a:pPr>
            <a:r>
              <a:rPr lang="en-US" sz="2400" b="1" i="1" dirty="0"/>
              <a:t>At level of individuals</a:t>
            </a:r>
          </a:p>
          <a:p>
            <a:pPr>
              <a:spcBef>
                <a:spcPts val="200"/>
              </a:spcBef>
              <a:buFont typeface="Arial" panose="020B0604020202020204" pitchFamily="34" charset="0"/>
              <a:buChar char="•"/>
            </a:pPr>
            <a:r>
              <a:rPr lang="en-US" sz="2400" dirty="0"/>
              <a:t>Stakeholders have ability to provide feedback to shape and improve policy from experience (AUA 2024; </a:t>
            </a:r>
            <a:r>
              <a:rPr lang="en-US" sz="2400" dirty="0" err="1"/>
              <a:t>Checkland</a:t>
            </a:r>
            <a:r>
              <a:rPr lang="en-US" sz="2400" dirty="0"/>
              <a:t>, 2012; OECD, 2017)</a:t>
            </a:r>
          </a:p>
          <a:p>
            <a:pPr lvl="1">
              <a:spcBef>
                <a:spcPts val="200"/>
              </a:spcBef>
              <a:buFont typeface="Arial" panose="020B0604020202020204" pitchFamily="34" charset="0"/>
              <a:buChar char="•"/>
            </a:pPr>
            <a:r>
              <a:rPr lang="en-US" sz="2400" dirty="0"/>
              <a:t>Need clarity about the role played by Academics in the organisation (Schulz, 2013)</a:t>
            </a:r>
          </a:p>
        </p:txBody>
      </p:sp>
    </p:spTree>
    <p:extLst>
      <p:ext uri="{BB962C8B-B14F-4D97-AF65-F5344CB8AC3E}">
        <p14:creationId xmlns:p14="http://schemas.microsoft.com/office/powerpoint/2010/main" val="624623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4089E-CACC-1734-FC24-1327D92B338F}"/>
              </a:ext>
            </a:extLst>
          </p:cNvPr>
          <p:cNvSpPr>
            <a:spLocks noGrp="1"/>
          </p:cNvSpPr>
          <p:nvPr>
            <p:ph type="title"/>
          </p:nvPr>
        </p:nvSpPr>
        <p:spPr/>
        <p:txBody>
          <a:bodyPr>
            <a:normAutofit/>
          </a:bodyPr>
          <a:lstStyle/>
          <a:p>
            <a:pPr algn="ctr"/>
            <a:r>
              <a:rPr lang="en-US" dirty="0"/>
              <a:t>AUA (2024) re-affirmed the espoused purpose of the HE system</a:t>
            </a:r>
          </a:p>
        </p:txBody>
      </p:sp>
      <p:sp>
        <p:nvSpPr>
          <p:cNvPr id="3" name="Content Placeholder 2">
            <a:extLst>
              <a:ext uri="{FF2B5EF4-FFF2-40B4-BE49-F238E27FC236}">
                <a16:creationId xmlns:a16="http://schemas.microsoft.com/office/drawing/2014/main" id="{30F22F59-A04A-5063-FF55-CB9EB2052D37}"/>
              </a:ext>
            </a:extLst>
          </p:cNvPr>
          <p:cNvSpPr>
            <a:spLocks noGrp="1"/>
          </p:cNvSpPr>
          <p:nvPr>
            <p:ph idx="1"/>
          </p:nvPr>
        </p:nvSpPr>
        <p:spPr>
          <a:effectLst>
            <a:outerShdw blurRad="50800" dist="50800" dir="5400000" algn="ctr" rotWithShape="0">
              <a:schemeClr val="tx2">
                <a:lumMod val="10000"/>
                <a:lumOff val="90000"/>
              </a:schemeClr>
            </a:outerShdw>
          </a:effectLst>
        </p:spPr>
        <p:txBody>
          <a:bodyPr>
            <a:normAutofit fontScale="92500" lnSpcReduction="20000"/>
          </a:bodyPr>
          <a:lstStyle/>
          <a:p>
            <a:pPr marL="0" indent="0">
              <a:buNone/>
            </a:pPr>
            <a:r>
              <a:rPr lang="en-AU" sz="2400" kern="0" dirty="0">
                <a:solidFill>
                  <a:srgbClr val="000000"/>
                </a:solidFill>
                <a:ea typeface="Times New Roman" panose="02020603050405020304" pitchFamily="18" charset="0"/>
              </a:rPr>
              <a:t>T</a:t>
            </a:r>
            <a:r>
              <a:rPr lang="en-AU" sz="2400" kern="0" dirty="0">
                <a:solidFill>
                  <a:srgbClr val="000000"/>
                </a:solidFill>
                <a:effectLst/>
                <a:ea typeface="Times New Roman" panose="02020603050405020304" pitchFamily="18" charset="0"/>
              </a:rPr>
              <a:t>he importance of re-establishing trust in the sector </a:t>
            </a:r>
          </a:p>
          <a:p>
            <a:r>
              <a:rPr lang="en-AU" sz="2400" kern="0" dirty="0">
                <a:solidFill>
                  <a:srgbClr val="000000"/>
                </a:solidFill>
                <a:effectLst/>
                <a:ea typeface="Times New Roman" panose="02020603050405020304" pitchFamily="18" charset="0"/>
              </a:rPr>
              <a:t>For national economic development and competitiveness, </a:t>
            </a:r>
          </a:p>
          <a:p>
            <a:r>
              <a:rPr lang="en-AU" sz="2400" kern="0" dirty="0">
                <a:solidFill>
                  <a:srgbClr val="000000"/>
                </a:solidFill>
                <a:highlight>
                  <a:srgbClr val="FCFCFC"/>
                </a:highlight>
                <a:ea typeface="Times New Roman" panose="02020603050405020304" pitchFamily="18" charset="0"/>
              </a:rPr>
              <a:t>T</a:t>
            </a:r>
            <a:r>
              <a:rPr lang="en-AU" sz="2400" kern="0" dirty="0">
                <a:solidFill>
                  <a:srgbClr val="000000"/>
                </a:solidFill>
                <a:effectLst/>
                <a:highlight>
                  <a:srgbClr val="FCFCFC"/>
                </a:highlight>
                <a:ea typeface="Times New Roman" panose="02020603050405020304" pitchFamily="18" charset="0"/>
              </a:rPr>
              <a:t>o serve the advancement of society more broadly</a:t>
            </a:r>
            <a:r>
              <a:rPr lang="en-AU" sz="2400" dirty="0">
                <a:effectLst/>
              </a:rPr>
              <a:t> including the cultural and socia</a:t>
            </a:r>
            <a:r>
              <a:rPr lang="en-AU" sz="2400" dirty="0"/>
              <a:t>l </a:t>
            </a:r>
            <a:r>
              <a:rPr lang="en-AU" sz="2400" dirty="0">
                <a:effectLst/>
              </a:rPr>
              <a:t>development (</a:t>
            </a:r>
            <a:r>
              <a:rPr lang="en-AU" sz="2400" kern="0" dirty="0">
                <a:solidFill>
                  <a:srgbClr val="000000"/>
                </a:solidFill>
                <a:effectLst/>
                <a:ea typeface="Times New Roman" panose="02020603050405020304" pitchFamily="18" charset="0"/>
              </a:rPr>
              <a:t>MCU, 2020;)</a:t>
            </a:r>
            <a:endParaRPr lang="en-AU" sz="2400" dirty="0">
              <a:effectLst/>
            </a:endParaRPr>
          </a:p>
          <a:p>
            <a:pPr marL="0" indent="0">
              <a:buNone/>
            </a:pPr>
            <a:r>
              <a:rPr lang="en-AU" sz="2400" dirty="0">
                <a:solidFill>
                  <a:srgbClr val="000000"/>
                </a:solidFill>
                <a:effectLst/>
                <a:ea typeface="Times New Roman" panose="02020603050405020304" pitchFamily="18" charset="0"/>
              </a:rPr>
              <a:t>MCU (2020) maintains the</a:t>
            </a:r>
            <a:r>
              <a:rPr lang="en-AU" sz="2400" dirty="0">
                <a:solidFill>
                  <a:srgbClr val="000000"/>
                </a:solidFill>
                <a:effectLst/>
                <a:highlight>
                  <a:srgbClr val="FCFCFC"/>
                </a:highlight>
                <a:ea typeface="Times New Roman" panose="02020603050405020304" pitchFamily="18" charset="0"/>
              </a:rPr>
              <a:t> continued credibility and distinctiveness of universities, </a:t>
            </a:r>
            <a:r>
              <a:rPr lang="en-AU" sz="2400" u="sng" dirty="0">
                <a:solidFill>
                  <a:srgbClr val="000000"/>
                </a:solidFill>
                <a:effectLst/>
                <a:highlight>
                  <a:srgbClr val="FCFCFC"/>
                </a:highlight>
                <a:ea typeface="Times New Roman" panose="02020603050405020304" pitchFamily="18" charset="0"/>
              </a:rPr>
              <a:t>as trusted organisations</a:t>
            </a:r>
            <a:r>
              <a:rPr lang="en-AU" sz="2400" dirty="0">
                <a:solidFill>
                  <a:srgbClr val="000000"/>
                </a:solidFill>
                <a:effectLst/>
                <a:highlight>
                  <a:srgbClr val="FCFCFC"/>
                </a:highlight>
                <a:ea typeface="Times New Roman" panose="02020603050405020304" pitchFamily="18" charset="0"/>
              </a:rPr>
              <a:t>, relies on: </a:t>
            </a:r>
          </a:p>
          <a:p>
            <a:r>
              <a:rPr lang="en-AU" sz="2400" dirty="0">
                <a:solidFill>
                  <a:srgbClr val="000000"/>
                </a:solidFill>
                <a:effectLst/>
                <a:highlight>
                  <a:srgbClr val="FCFCFC"/>
                </a:highlight>
                <a:ea typeface="Times New Roman" panose="02020603050405020304" pitchFamily="18" charset="0"/>
              </a:rPr>
              <a:t>their highly ethical approaches to teaching and research </a:t>
            </a:r>
          </a:p>
          <a:p>
            <a:r>
              <a:rPr lang="en-AU" sz="2400" dirty="0">
                <a:solidFill>
                  <a:srgbClr val="000000"/>
                </a:solidFill>
                <a:effectLst/>
                <a:highlight>
                  <a:srgbClr val="FCFCFC"/>
                </a:highlight>
                <a:ea typeface="Times New Roman" panose="02020603050405020304" pitchFamily="18" charset="0"/>
              </a:rPr>
              <a:t>the integrity and expertise of their staff and </a:t>
            </a:r>
          </a:p>
          <a:p>
            <a:r>
              <a:rPr lang="en-AU" sz="2400" dirty="0">
                <a:solidFill>
                  <a:srgbClr val="000000"/>
                </a:solidFill>
                <a:effectLst/>
                <a:highlight>
                  <a:srgbClr val="FCFCFC"/>
                </a:highlight>
                <a:ea typeface="Times New Roman" panose="02020603050405020304" pitchFamily="18" charset="0"/>
              </a:rPr>
              <a:t>their capacity to nurture and share multiple perspectives and forms of knowledge. </a:t>
            </a:r>
            <a:endParaRPr lang="en-AU"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950963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D3FB3-DB2E-44FD-100D-A347A9A6E82F}"/>
              </a:ext>
            </a:extLst>
          </p:cNvPr>
          <p:cNvSpPr>
            <a:spLocks noGrp="1"/>
          </p:cNvSpPr>
          <p:nvPr>
            <p:ph type="title"/>
          </p:nvPr>
        </p:nvSpPr>
        <p:spPr>
          <a:xfrm>
            <a:off x="1371600" y="685800"/>
            <a:ext cx="9601200" cy="1061720"/>
          </a:xfrm>
        </p:spPr>
        <p:txBody>
          <a:bodyPr>
            <a:normAutofit fontScale="90000"/>
          </a:bodyPr>
          <a:lstStyle/>
          <a:p>
            <a:r>
              <a:rPr lang="en-US" dirty="0"/>
              <a:t>Duplicity (or bad faith) creates incoherence  in policy</a:t>
            </a:r>
          </a:p>
        </p:txBody>
      </p:sp>
      <p:sp>
        <p:nvSpPr>
          <p:cNvPr id="3" name="Content Placeholder 2">
            <a:extLst>
              <a:ext uri="{FF2B5EF4-FFF2-40B4-BE49-F238E27FC236}">
                <a16:creationId xmlns:a16="http://schemas.microsoft.com/office/drawing/2014/main" id="{FF03668B-A3CE-2516-5BDD-F630749A6D85}"/>
              </a:ext>
            </a:extLst>
          </p:cNvPr>
          <p:cNvSpPr>
            <a:spLocks noGrp="1"/>
          </p:cNvSpPr>
          <p:nvPr>
            <p:ph sz="half" idx="1"/>
          </p:nvPr>
        </p:nvSpPr>
        <p:spPr/>
        <p:txBody>
          <a:bodyPr/>
          <a:lstStyle/>
          <a:p>
            <a:r>
              <a:rPr lang="en-US" dirty="0"/>
              <a:t>Government</a:t>
            </a:r>
          </a:p>
          <a:p>
            <a:r>
              <a:rPr lang="en-US" dirty="0"/>
              <a:t>Espouse independence</a:t>
            </a:r>
          </a:p>
          <a:p>
            <a:r>
              <a:rPr lang="en-US" dirty="0"/>
              <a:t>Advocate </a:t>
            </a:r>
          </a:p>
          <a:p>
            <a:r>
              <a:rPr lang="en-US" dirty="0"/>
              <a:t>Management</a:t>
            </a:r>
          </a:p>
          <a:p>
            <a:endParaRPr lang="en-US" dirty="0"/>
          </a:p>
        </p:txBody>
      </p:sp>
      <p:sp>
        <p:nvSpPr>
          <p:cNvPr id="4" name="Content Placeholder 3">
            <a:extLst>
              <a:ext uri="{FF2B5EF4-FFF2-40B4-BE49-F238E27FC236}">
                <a16:creationId xmlns:a16="http://schemas.microsoft.com/office/drawing/2014/main" id="{B43D093A-3EF6-04B9-AA31-2D053BC8A337}"/>
              </a:ext>
            </a:extLst>
          </p:cNvPr>
          <p:cNvSpPr>
            <a:spLocks noGrp="1"/>
          </p:cNvSpPr>
          <p:nvPr>
            <p:ph sz="half" idx="2"/>
          </p:nvPr>
        </p:nvSpPr>
        <p:spPr/>
        <p:txBody>
          <a:bodyPr/>
          <a:lstStyle/>
          <a:p>
            <a:endParaRPr lang="en-US" dirty="0"/>
          </a:p>
          <a:p>
            <a:r>
              <a:rPr lang="en-US" dirty="0"/>
              <a:t>Use financial mechanisms to limit</a:t>
            </a:r>
          </a:p>
        </p:txBody>
      </p:sp>
    </p:spTree>
    <p:extLst>
      <p:ext uri="{BB962C8B-B14F-4D97-AF65-F5344CB8AC3E}">
        <p14:creationId xmlns:p14="http://schemas.microsoft.com/office/powerpoint/2010/main" val="2949122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2F436-EFCA-944E-B103-A701DE81C013}"/>
              </a:ext>
            </a:extLst>
          </p:cNvPr>
          <p:cNvSpPr>
            <a:spLocks noGrp="1"/>
          </p:cNvSpPr>
          <p:nvPr>
            <p:ph type="title"/>
          </p:nvPr>
        </p:nvSpPr>
        <p:spPr>
          <a:xfrm>
            <a:off x="1295400" y="369917"/>
            <a:ext cx="9601200" cy="1209501"/>
          </a:xfrm>
        </p:spPr>
        <p:txBody>
          <a:bodyPr>
            <a:normAutofit fontScale="90000"/>
          </a:bodyPr>
          <a:lstStyle/>
          <a:p>
            <a:pPr algn="ctr"/>
            <a:r>
              <a:rPr lang="en-US" dirty="0"/>
              <a:t>Neoliberal duplicity (bad faith?) in HE policy </a:t>
            </a:r>
            <a:br>
              <a:rPr lang="en-US" dirty="0"/>
            </a:br>
            <a:r>
              <a:rPr lang="en-US" dirty="0"/>
              <a:t>-a recipe for policy incoherence in HE</a:t>
            </a:r>
          </a:p>
        </p:txBody>
      </p:sp>
      <p:sp>
        <p:nvSpPr>
          <p:cNvPr id="3" name="Content Placeholder 2">
            <a:extLst>
              <a:ext uri="{FF2B5EF4-FFF2-40B4-BE49-F238E27FC236}">
                <a16:creationId xmlns:a16="http://schemas.microsoft.com/office/drawing/2014/main" id="{4EA46A6A-2F18-EE47-2D4C-9F2448C71282}"/>
              </a:ext>
            </a:extLst>
          </p:cNvPr>
          <p:cNvSpPr>
            <a:spLocks noGrp="1"/>
          </p:cNvSpPr>
          <p:nvPr>
            <p:ph sz="quarter" idx="13"/>
          </p:nvPr>
        </p:nvSpPr>
        <p:spPr>
          <a:xfrm>
            <a:off x="703708" y="1716945"/>
            <a:ext cx="10980291" cy="4771137"/>
          </a:xfrm>
        </p:spPr>
        <p:txBody>
          <a:bodyPr>
            <a:normAutofit fontScale="85000" lnSpcReduction="20000"/>
          </a:bodyPr>
          <a:lstStyle/>
          <a:p>
            <a:pPr marL="0" indent="0" algn="ctr">
              <a:buNone/>
            </a:pPr>
            <a:r>
              <a:rPr lang="en-US" b="1" i="1" dirty="0"/>
              <a:t>There is a need for honesty in higher education policy as a basis of trust (Gibbs, 2019)</a:t>
            </a:r>
          </a:p>
          <a:p>
            <a:pPr marL="0" indent="0">
              <a:buNone/>
            </a:pPr>
            <a:r>
              <a:rPr lang="en-US" dirty="0"/>
              <a:t>Global focus on needs of economy &amp; industry</a:t>
            </a:r>
          </a:p>
          <a:p>
            <a:pPr marL="0" indent="0">
              <a:buNone/>
            </a:pPr>
            <a:r>
              <a:rPr lang="en-US" dirty="0"/>
              <a:t>Espouse economic, social cultural</a:t>
            </a:r>
          </a:p>
          <a:p>
            <a:r>
              <a:rPr lang="en-US" dirty="0"/>
              <a:t>Independence Vs Accountabilities designed to increase control over universities to serve needs of economy/government (Alexander, 2000; Barnett &amp; Middlehurst, 1993 ; Giroux, 2002; Lyotard, 1984)</a:t>
            </a:r>
          </a:p>
          <a:p>
            <a:r>
              <a:rPr lang="en-US" dirty="0"/>
              <a:t>Performativity designed to control academic profession (Giroux, 2003; Hansen et al., 2019; Kenway et al, 2004; Lyotard 1984)</a:t>
            </a:r>
          </a:p>
          <a:p>
            <a:pPr marL="0" indent="0">
              <a:buNone/>
            </a:pPr>
            <a:r>
              <a:rPr lang="en-US" dirty="0"/>
              <a:t>Duplicity creates systemic policy incoherence which reduces effectiveness (Smart &amp; St. John, 1996)</a:t>
            </a:r>
          </a:p>
          <a:p>
            <a:pPr marL="0" indent="0">
              <a:buNone/>
            </a:pPr>
            <a:r>
              <a:rPr lang="en-US" dirty="0"/>
              <a:t>In Australia </a:t>
            </a:r>
          </a:p>
          <a:p>
            <a:r>
              <a:rPr lang="en-US" dirty="0"/>
              <a:t>Early 80’s advent of neoliberal policies (Harman, 2003)</a:t>
            </a:r>
          </a:p>
          <a:p>
            <a:r>
              <a:rPr lang="en-US" dirty="0"/>
              <a:t>From late 80’s Dawkins reforms</a:t>
            </a:r>
          </a:p>
          <a:p>
            <a:pPr lvl="1"/>
            <a:r>
              <a:rPr lang="en-US" dirty="0"/>
              <a:t>Focus on growth, efficiency and cost containment</a:t>
            </a:r>
          </a:p>
          <a:p>
            <a:pPr lvl="1"/>
            <a:r>
              <a:rPr lang="en-US" dirty="0"/>
              <a:t>rise of managerialism to focus on efficiency and productivity</a:t>
            </a:r>
          </a:p>
          <a:p>
            <a:pPr lvl="1"/>
            <a:r>
              <a:rPr lang="en-US" dirty="0"/>
              <a:t>growth in managerial power – massification, casualisation and intensification of work </a:t>
            </a:r>
          </a:p>
          <a:p>
            <a:r>
              <a:rPr lang="en-US" dirty="0"/>
              <a:t>Subordination/sidelining of the Academy in governance (Harman 2003; Rowlands, 2015)</a:t>
            </a:r>
          </a:p>
          <a:p>
            <a:pPr lvl="1"/>
            <a:endParaRPr lang="en-US" dirty="0"/>
          </a:p>
          <a:p>
            <a:endParaRPr lang="en-US" dirty="0"/>
          </a:p>
        </p:txBody>
      </p:sp>
    </p:spTree>
    <p:extLst>
      <p:ext uri="{BB962C8B-B14F-4D97-AF65-F5344CB8AC3E}">
        <p14:creationId xmlns:p14="http://schemas.microsoft.com/office/powerpoint/2010/main" val="3116762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D6615-F3A7-6B67-9B0F-1CCF9F339B52}"/>
              </a:ext>
            </a:extLst>
          </p:cNvPr>
          <p:cNvSpPr>
            <a:spLocks noGrp="1"/>
          </p:cNvSpPr>
          <p:nvPr>
            <p:ph type="title"/>
          </p:nvPr>
        </p:nvSpPr>
        <p:spPr>
          <a:xfrm>
            <a:off x="1371600" y="685800"/>
            <a:ext cx="9601200" cy="883920"/>
          </a:xfrm>
        </p:spPr>
        <p:txBody>
          <a:bodyPr/>
          <a:lstStyle/>
          <a:p>
            <a:r>
              <a:rPr lang="en-US" dirty="0"/>
              <a:t>Examples of duplicity in HE Policy</a:t>
            </a:r>
          </a:p>
        </p:txBody>
      </p:sp>
      <p:sp>
        <p:nvSpPr>
          <p:cNvPr id="3" name="Content Placeholder 2">
            <a:extLst>
              <a:ext uri="{FF2B5EF4-FFF2-40B4-BE49-F238E27FC236}">
                <a16:creationId xmlns:a16="http://schemas.microsoft.com/office/drawing/2014/main" id="{9C46957B-BAF5-1403-8C67-83B43ED8F4CC}"/>
              </a:ext>
            </a:extLst>
          </p:cNvPr>
          <p:cNvSpPr>
            <a:spLocks noGrp="1"/>
          </p:cNvSpPr>
          <p:nvPr>
            <p:ph idx="1"/>
          </p:nvPr>
        </p:nvSpPr>
        <p:spPr/>
        <p:txBody>
          <a:bodyPr>
            <a:normAutofit fontScale="77500" lnSpcReduction="20000"/>
          </a:bodyPr>
          <a:lstStyle/>
          <a:p>
            <a:r>
              <a:rPr lang="en-US" dirty="0"/>
              <a:t>University independence vs tied funding &amp; limited range of performance measures (Refs)</a:t>
            </a:r>
          </a:p>
          <a:p>
            <a:r>
              <a:rPr lang="en-US" dirty="0"/>
              <a:t>Shared governance vs top-down corporate domination of academic leadership </a:t>
            </a:r>
          </a:p>
          <a:p>
            <a:pPr marL="457200" lvl="1" indent="0" algn="r">
              <a:buNone/>
            </a:pPr>
            <a:r>
              <a:rPr lang="en-US" dirty="0"/>
              <a:t>(Harman, 2003; Kenny 2008; Rowlands, 2015; )</a:t>
            </a:r>
          </a:p>
          <a:p>
            <a:r>
              <a:rPr lang="en-US" dirty="0"/>
              <a:t>Lack of clarity about the academic role in the managerial university </a:t>
            </a:r>
          </a:p>
          <a:p>
            <a:pPr lvl="1"/>
            <a:r>
              <a:rPr lang="en-US" dirty="0"/>
              <a:t>Creates widespread “role ambiguity” &amp; “role conflict” (confusion) in universities (</a:t>
            </a:r>
          </a:p>
          <a:p>
            <a:pPr marL="914400" lvl="2" indent="0" algn="r">
              <a:buNone/>
            </a:pPr>
            <a:r>
              <a:rPr lang="en-US" dirty="0"/>
              <a:t>(Schulz, 2013; Yielder &amp; Codling, 2004)</a:t>
            </a:r>
          </a:p>
          <a:p>
            <a:pPr lvl="1"/>
            <a:r>
              <a:rPr lang="en-US" dirty="0"/>
              <a:t>Leads to accountabilities and compliance requirements that limit scholarship</a:t>
            </a:r>
          </a:p>
          <a:p>
            <a:pPr marL="457200" lvl="1" indent="0" algn="r">
              <a:buNone/>
            </a:pPr>
            <a:r>
              <a:rPr lang="en-US" dirty="0"/>
              <a:t> (Jolly 2005; Marginson,2011; Coates &amp; </a:t>
            </a:r>
            <a:r>
              <a:rPr lang="en-US" dirty="0" err="1"/>
              <a:t>Goedeburre</a:t>
            </a:r>
            <a:r>
              <a:rPr lang="en-US" dirty="0"/>
              <a:t>, 2012)</a:t>
            </a:r>
          </a:p>
          <a:p>
            <a:pPr lvl="1"/>
            <a:r>
              <a:rPr lang="en-US" dirty="0"/>
              <a:t>Ambivalent response has prevented development of a credible counter-narrative&amp; left individuals to cope or comply as best they can (</a:t>
            </a:r>
          </a:p>
          <a:p>
            <a:pPr marL="457200" lvl="1" indent="0" algn="r">
              <a:buNone/>
            </a:pPr>
            <a:r>
              <a:rPr lang="en-US" dirty="0" err="1"/>
              <a:t>Billot</a:t>
            </a:r>
            <a:r>
              <a:rPr lang="en-US" dirty="0"/>
              <a:t>, 2010; Henkel, 2005; (Kenny et al., in review)</a:t>
            </a:r>
          </a:p>
          <a:p>
            <a:pPr lvl="1"/>
            <a:r>
              <a:rPr lang="en-US" dirty="0"/>
              <a:t>Academics who take positions in hierarchy straddle both cultures …</a:t>
            </a:r>
          </a:p>
          <a:p>
            <a:pPr lvl="1"/>
            <a:r>
              <a:rPr lang="en-US" dirty="0"/>
              <a:t>Younger academics have known nothing but the managerial university … (Archer, 2008)</a:t>
            </a:r>
          </a:p>
          <a:p>
            <a:pPr marL="457200" lvl="1" indent="0">
              <a:buNone/>
            </a:pPr>
            <a:endParaRPr lang="en-US" dirty="0"/>
          </a:p>
        </p:txBody>
      </p:sp>
    </p:spTree>
    <p:extLst>
      <p:ext uri="{BB962C8B-B14F-4D97-AF65-F5344CB8AC3E}">
        <p14:creationId xmlns:p14="http://schemas.microsoft.com/office/powerpoint/2010/main" val="2184145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908A2-F39B-780C-0BB5-AFA8DB3AA871}"/>
              </a:ext>
            </a:extLst>
          </p:cNvPr>
          <p:cNvSpPr>
            <a:spLocks noGrp="1"/>
          </p:cNvSpPr>
          <p:nvPr>
            <p:ph type="title"/>
          </p:nvPr>
        </p:nvSpPr>
        <p:spPr>
          <a:xfrm>
            <a:off x="913775" y="618518"/>
            <a:ext cx="10364451" cy="729019"/>
          </a:xfrm>
        </p:spPr>
        <p:txBody>
          <a:bodyPr/>
          <a:lstStyle/>
          <a:p>
            <a:pPr algn="ctr"/>
            <a:r>
              <a:rPr lang="en-US" dirty="0"/>
              <a:t>Competing culture/values</a:t>
            </a:r>
          </a:p>
        </p:txBody>
      </p:sp>
      <p:graphicFrame>
        <p:nvGraphicFramePr>
          <p:cNvPr id="9" name="Content Placeholder 8">
            <a:extLst>
              <a:ext uri="{FF2B5EF4-FFF2-40B4-BE49-F238E27FC236}">
                <a16:creationId xmlns:a16="http://schemas.microsoft.com/office/drawing/2014/main" id="{E9D0F0C7-5079-789E-C9AF-62466BC4A8DB}"/>
              </a:ext>
            </a:extLst>
          </p:cNvPr>
          <p:cNvGraphicFramePr>
            <a:graphicFrameLocks noGrp="1"/>
          </p:cNvGraphicFramePr>
          <p:nvPr>
            <p:ph sz="quarter" idx="13"/>
            <p:extLst>
              <p:ext uri="{D42A27DB-BD31-4B8C-83A1-F6EECF244321}">
                <p14:modId xmlns:p14="http://schemas.microsoft.com/office/powerpoint/2010/main" val="851985535"/>
              </p:ext>
            </p:extLst>
          </p:nvPr>
        </p:nvGraphicFramePr>
        <p:xfrm>
          <a:off x="781396" y="1707288"/>
          <a:ext cx="5238404" cy="4040001"/>
        </p:xfrm>
        <a:graphic>
          <a:graphicData uri="http://schemas.openxmlformats.org/drawingml/2006/table">
            <a:tbl>
              <a:tblPr firstRow="1" bandRow="1">
                <a:tableStyleId>{5C22544A-7EE6-4342-B048-85BDC9FD1C3A}</a:tableStyleId>
              </a:tblPr>
              <a:tblGrid>
                <a:gridCol w="230530">
                  <a:extLst>
                    <a:ext uri="{9D8B030D-6E8A-4147-A177-3AD203B41FA5}">
                      <a16:colId xmlns:a16="http://schemas.microsoft.com/office/drawing/2014/main" val="180488962"/>
                    </a:ext>
                  </a:extLst>
                </a:gridCol>
                <a:gridCol w="2336476">
                  <a:extLst>
                    <a:ext uri="{9D8B030D-6E8A-4147-A177-3AD203B41FA5}">
                      <a16:colId xmlns:a16="http://schemas.microsoft.com/office/drawing/2014/main" val="3680759827"/>
                    </a:ext>
                  </a:extLst>
                </a:gridCol>
                <a:gridCol w="2272682">
                  <a:extLst>
                    <a:ext uri="{9D8B030D-6E8A-4147-A177-3AD203B41FA5}">
                      <a16:colId xmlns:a16="http://schemas.microsoft.com/office/drawing/2014/main" val="1889754977"/>
                    </a:ext>
                  </a:extLst>
                </a:gridCol>
                <a:gridCol w="398716">
                  <a:extLst>
                    <a:ext uri="{9D8B030D-6E8A-4147-A177-3AD203B41FA5}">
                      <a16:colId xmlns:a16="http://schemas.microsoft.com/office/drawing/2014/main" val="2199081281"/>
                    </a:ext>
                  </a:extLst>
                </a:gridCol>
              </a:tblGrid>
              <a:tr h="346449">
                <a:tc>
                  <a:txBody>
                    <a:bodyPr/>
                    <a:lstStyle/>
                    <a:p>
                      <a:endParaRPr lang="en-AU" sz="1200" i="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r"/>
                      <a:r>
                        <a:rPr lang="en-AU" sz="1200" i="1" kern="100" dirty="0">
                          <a:effectLst/>
                          <a:latin typeface="Calibri" panose="020F0502020204030204" pitchFamily="34" charset="0"/>
                          <a:ea typeface="Times New Roman" panose="02020603050405020304" pitchFamily="18" charset="0"/>
                          <a:cs typeface="Times New Roman" panose="02020603050405020304" pitchFamily="18" charset="0"/>
                        </a:rPr>
                        <a:t>Flexibility</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AU" sz="1200" i="1" kern="100">
                          <a:effectLst/>
                          <a:latin typeface="Calibri" panose="020F0502020204030204" pitchFamily="34" charset="0"/>
                          <a:ea typeface="Times New Roman" panose="02020603050405020304" pitchFamily="18" charset="0"/>
                          <a:cs typeface="Times New Roman" panose="02020603050405020304" pitchFamily="18" charset="0"/>
                        </a:rPr>
                        <a:t>Individuality</a:t>
                      </a:r>
                      <a:endParaRPr lang="en-AU"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98991576"/>
                  </a:ext>
                </a:extLst>
              </a:tr>
              <a:tr h="1580380">
                <a:tc>
                  <a:txBody>
                    <a:bodyPr/>
                    <a:lstStyle/>
                    <a:p>
                      <a:pPr marL="71755" marR="71755">
                        <a:spcBef>
                          <a:spcPts val="500"/>
                        </a:spcBef>
                        <a:spcAft>
                          <a:spcPts val="500"/>
                        </a:spcAft>
                      </a:pPr>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Internal focus</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tc>
                <a:tc>
                  <a:txBody>
                    <a:bodyPr/>
                    <a:lstStyle/>
                    <a:p>
                      <a:pPr algn="ctr"/>
                      <a:r>
                        <a:rPr lang="en-AU" sz="1200" u="sng" kern="100" dirty="0">
                          <a:effectLst/>
                          <a:latin typeface="Calibri" panose="020F0502020204030204" pitchFamily="34" charset="0"/>
                          <a:ea typeface="Times New Roman" panose="02020603050405020304" pitchFamily="18" charset="0"/>
                          <a:cs typeface="Times New Roman" panose="02020603050405020304" pitchFamily="18" charset="0"/>
                        </a:rPr>
                        <a:t>Clan culture</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(Classic “community of scholars”)</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Leadership: based on mentorship, facilitation</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900"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900" kern="100" dirty="0">
                          <a:effectLst/>
                          <a:latin typeface="Calibri" panose="020F0502020204030204" pitchFamily="34" charset="0"/>
                          <a:ea typeface="Times New Roman" panose="02020603050405020304" pitchFamily="18" charset="0"/>
                          <a:cs typeface="Times New Roman" panose="02020603050405020304" pitchFamily="18" charset="0"/>
                        </a:rPr>
                        <a:t>Values: Col</a:t>
                      </a:r>
                      <a:r>
                        <a:rPr lang="en-AU" sz="900" kern="100" dirty="0">
                          <a:effectLst/>
                          <a:latin typeface="Code2000"/>
                          <a:ea typeface="Times New Roman" panose="02020603050405020304" pitchFamily="18" charset="0"/>
                          <a:cs typeface="Times New Roman" panose="02020603050405020304" pitchFamily="18" charset="0"/>
                        </a:rPr>
                        <a:t>legiality, Critique, scholarship, honesty,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900" kern="100" dirty="0">
                          <a:effectLst/>
                          <a:latin typeface="Code200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200" kern="100" dirty="0">
                          <a:effectLst/>
                          <a:latin typeface="Calibri" panose="020F0502020204030204" pitchFamily="34" charset="0"/>
                          <a:ea typeface="Calibri" panose="020F0502020204030204" pitchFamily="34" charset="0"/>
                          <a:cs typeface="Times New Roman" panose="02020603050405020304" pitchFamily="18" charset="0"/>
                        </a:rPr>
                        <a:t>Effectiveness</a:t>
                      </a:r>
                    </a:p>
                    <a:p>
                      <a:r>
                        <a:rPr lang="en-AU" sz="900" kern="100" dirty="0">
                          <a:effectLst/>
                          <a:latin typeface="Code2000"/>
                          <a:cs typeface="Times New Roman" panose="02020603050405020304" pitchFamily="18" charset="0"/>
                        </a:rPr>
                        <a:t>Goals: Advancement of knowledge individual development.</a:t>
                      </a:r>
                      <a:r>
                        <a:rPr lang="en-AU" sz="1200" kern="100" dirty="0">
                          <a:effectLst/>
                          <a:latin typeface="Calibri" panose="020F0502020204030204" pitchFamily="34" charset="0"/>
                          <a:cs typeface="Times New Roman" panose="02020603050405020304" pitchFamily="18" charset="0"/>
                        </a:rPr>
                        <a:t> </a:t>
                      </a:r>
                      <a:r>
                        <a:rPr lang="en-AU" sz="900"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en-AU" sz="1200" u="sng" kern="100" dirty="0">
                          <a:effectLst/>
                          <a:latin typeface="Calibri" panose="020F0502020204030204" pitchFamily="34" charset="0"/>
                          <a:ea typeface="Times New Roman" panose="02020603050405020304" pitchFamily="18" charset="0"/>
                          <a:cs typeface="Times New Roman" panose="02020603050405020304" pitchFamily="18" charset="0"/>
                        </a:rPr>
                        <a:t>Adhocracy</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Leadership: based on entrepreneurship and responsiveness.</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Values: adaptability, flexibility, individuality, spontaneity,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Goals: Growth and individual achievement.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200" kern="100" dirty="0">
                          <a:effectLst/>
                          <a:latin typeface="Calibri" panose="020F0502020204030204" pitchFamily="34" charset="0"/>
                          <a:ea typeface="Times New Roman" panose="02020603050405020304" pitchFamily="18" charset="0"/>
                          <a:cs typeface="Times New Roman" panose="02020603050405020304" pitchFamily="18" charset="0"/>
                        </a:rPr>
                        <a:t> </a:t>
                      </a:r>
                    </a:p>
                  </a:txBody>
                  <a:tcPr marL="68580" marR="68580" marT="0" marB="0"/>
                </a:tc>
                <a:tc>
                  <a:txBody>
                    <a:bodyPr/>
                    <a:lstStyle/>
                    <a:p>
                      <a:pPr marL="71755" marR="71755" algn="r">
                        <a:spcBef>
                          <a:spcPts val="500"/>
                        </a:spcBef>
                        <a:spcAft>
                          <a:spcPts val="500"/>
                        </a:spcAft>
                      </a:pPr>
                      <a:r>
                        <a:rPr lang="en-AU" sz="1200" b="1" i="1" kern="100">
                          <a:effectLst/>
                          <a:latin typeface="Calibri" panose="020F0502020204030204" pitchFamily="34" charset="0"/>
                          <a:ea typeface="Times New Roman" panose="02020603050405020304" pitchFamily="18" charset="0"/>
                          <a:cs typeface="Times New Roman" panose="02020603050405020304" pitchFamily="18" charset="0"/>
                        </a:rPr>
                        <a:t>External focus</a:t>
                      </a:r>
                      <a:endParaRPr lang="en-AU" sz="1200" b="1"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
                </a:tc>
                <a:extLst>
                  <a:ext uri="{0D108BD9-81ED-4DB2-BD59-A6C34878D82A}">
                    <a16:rowId xmlns:a16="http://schemas.microsoft.com/office/drawing/2014/main" val="2110312723"/>
                  </a:ext>
                </a:extLst>
              </a:tr>
              <a:tr h="1655463">
                <a:tc>
                  <a:txBody>
                    <a:bodyPr/>
                    <a:lstStyle/>
                    <a:p>
                      <a:pPr marL="71755" marR="71755" algn="r">
                        <a:spcBef>
                          <a:spcPts val="500"/>
                        </a:spcBef>
                        <a:spcAft>
                          <a:spcPts val="500"/>
                        </a:spcAft>
                      </a:pPr>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People</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270"/>
                </a:tc>
                <a:tc>
                  <a:txBody>
                    <a:bodyPr/>
                    <a:lstStyle/>
                    <a:p>
                      <a:pPr algn="ctr"/>
                      <a:r>
                        <a:rPr lang="en-AU" sz="1200" u="sng" kern="100" dirty="0">
                          <a:effectLst/>
                          <a:latin typeface="Calibri" panose="020F0502020204030204" pitchFamily="34" charset="0"/>
                          <a:ea typeface="Times New Roman" panose="02020603050405020304" pitchFamily="18" charset="0"/>
                          <a:cs typeface="Times New Roman" panose="02020603050405020304" pitchFamily="18" charset="0"/>
                        </a:rPr>
                        <a:t>Bureaucratic</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Leadership: based on hierarchy operating within defined policies, rules and standards</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Values: efficiency, stability, control, compliance and predictability goals</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Goals: stability, compliance, predictability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r>
                        <a:rPr lang="en-AU" sz="1200" u="sng" kern="100">
                          <a:effectLst/>
                          <a:latin typeface="Calibri" panose="020F0502020204030204" pitchFamily="34" charset="0"/>
                          <a:ea typeface="Times New Roman" panose="02020603050405020304" pitchFamily="18" charset="0"/>
                          <a:cs typeface="Times New Roman" panose="02020603050405020304" pitchFamily="18" charset="0"/>
                        </a:rPr>
                        <a:t>Market</a:t>
                      </a:r>
                      <a:endParaRPr lang="en-AU" sz="1200" kern="10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a:effectLst/>
                          <a:latin typeface="Calibri" panose="020F0502020204030204" pitchFamily="34" charset="0"/>
                          <a:ea typeface="Times New Roman" panose="02020603050405020304" pitchFamily="18" charset="0"/>
                          <a:cs typeface="Times New Roman" panose="02020603050405020304" pitchFamily="18" charset="0"/>
                        </a:rPr>
                        <a:t>Leadership: Focus on competitiveness and goal attainment </a:t>
                      </a:r>
                      <a:endParaRPr lang="en-AU" sz="1200" kern="10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a:effectLst/>
                          <a:latin typeface="Calibri" panose="020F0502020204030204" pitchFamily="34" charset="0"/>
                          <a:ea typeface="Times New Roman" panose="02020603050405020304" pitchFamily="18" charset="0"/>
                          <a:cs typeface="Times New Roman" panose="02020603050405020304" pitchFamily="18" charset="0"/>
                        </a:rPr>
                        <a:t>Values: responsiveness, strategic planning, control, competitiveness and achievement.</a:t>
                      </a:r>
                      <a:endParaRPr lang="en-AU" sz="1200" kern="100">
                        <a:effectLst/>
                        <a:latin typeface="Calibri" panose="020F0502020204030204" pitchFamily="34" charset="0"/>
                        <a:ea typeface="Times New Roman" panose="02020603050405020304" pitchFamily="18" charset="0"/>
                        <a:cs typeface="Times New Roman" panose="02020603050405020304" pitchFamily="18" charset="0"/>
                      </a:endParaRPr>
                    </a:p>
                    <a:p>
                      <a:r>
                        <a:rPr lang="en-AU" sz="1000" kern="100">
                          <a:effectLst/>
                          <a:latin typeface="Calibri" panose="020F0502020204030204" pitchFamily="34" charset="0"/>
                          <a:ea typeface="Times New Roman" panose="02020603050405020304" pitchFamily="18" charset="0"/>
                          <a:cs typeface="Times New Roman" panose="02020603050405020304" pitchFamily="18" charset="0"/>
                        </a:rPr>
                        <a:t>Goals: productivity, efficiency, revenue from external opportunities </a:t>
                      </a:r>
                      <a:endParaRPr lang="en-AU" sz="12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71755" marR="71755">
                        <a:spcBef>
                          <a:spcPts val="500"/>
                        </a:spcBef>
                        <a:spcAft>
                          <a:spcPts val="500"/>
                        </a:spcAft>
                      </a:pPr>
                      <a:r>
                        <a:rPr lang="en-AU" sz="1200" b="1" i="1" kern="100">
                          <a:effectLst/>
                          <a:latin typeface="Calibri" panose="020F0502020204030204" pitchFamily="34" charset="0"/>
                          <a:ea typeface="Times New Roman" panose="02020603050405020304" pitchFamily="18" charset="0"/>
                          <a:cs typeface="Times New Roman" panose="02020603050405020304" pitchFamily="18" charset="0"/>
                        </a:rPr>
                        <a:t>Organisation</a:t>
                      </a:r>
                      <a:endParaRPr lang="en-AU" sz="1200" b="1"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vert="vert"/>
                </a:tc>
                <a:extLst>
                  <a:ext uri="{0D108BD9-81ED-4DB2-BD59-A6C34878D82A}">
                    <a16:rowId xmlns:a16="http://schemas.microsoft.com/office/drawing/2014/main" val="2003764587"/>
                  </a:ext>
                </a:extLst>
              </a:tr>
              <a:tr h="346449">
                <a:tc>
                  <a:txBody>
                    <a:bodyPr/>
                    <a:lstStyle/>
                    <a:p>
                      <a:r>
                        <a:rPr lang="en-AU" sz="1200" i="1"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r"/>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Control Predictability</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Stability</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r>
                        <a:rPr lang="en-AU" sz="1200" b="1" i="1" kern="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200" b="1"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57661505"/>
                  </a:ext>
                </a:extLst>
              </a:tr>
            </a:tbl>
          </a:graphicData>
        </a:graphic>
      </p:graphicFrame>
      <p:sp>
        <p:nvSpPr>
          <p:cNvPr id="4" name="Content Placeholder 3">
            <a:extLst>
              <a:ext uri="{FF2B5EF4-FFF2-40B4-BE49-F238E27FC236}">
                <a16:creationId xmlns:a16="http://schemas.microsoft.com/office/drawing/2014/main" id="{7E206327-9E6B-3F1D-F01C-84784CE5C336}"/>
              </a:ext>
            </a:extLst>
          </p:cNvPr>
          <p:cNvSpPr>
            <a:spLocks noGrp="1"/>
          </p:cNvSpPr>
          <p:nvPr>
            <p:ph sz="quarter" idx="14"/>
          </p:nvPr>
        </p:nvSpPr>
        <p:spPr>
          <a:xfrm>
            <a:off x="6172200" y="1707286"/>
            <a:ext cx="5105400" cy="4446941"/>
          </a:xfrm>
        </p:spPr>
        <p:txBody>
          <a:bodyPr>
            <a:normAutofit fontScale="92500" lnSpcReduction="10000"/>
          </a:bodyPr>
          <a:lstStyle/>
          <a:p>
            <a:r>
              <a:rPr lang="en-AU" sz="2800" dirty="0">
                <a:effectLst/>
              </a:rPr>
              <a:t>Organisational culture as shared beliefs and values held by members of the organisation</a:t>
            </a:r>
            <a:endParaRPr lang="en-US" dirty="0"/>
          </a:p>
          <a:p>
            <a:r>
              <a:rPr lang="en-US" dirty="0"/>
              <a:t>“Strong culture” is most effective</a:t>
            </a:r>
          </a:p>
          <a:p>
            <a:pPr lvl="1"/>
            <a:r>
              <a:rPr lang="en-US" dirty="0"/>
              <a:t>i.e., when operational policies &amp; practices align with the espoused values</a:t>
            </a:r>
          </a:p>
          <a:p>
            <a:pPr lvl="1"/>
            <a:r>
              <a:rPr lang="en-US" dirty="0"/>
              <a:t>Corresponds to policy coherence (Kenny &amp; </a:t>
            </a:r>
            <a:r>
              <a:rPr lang="en-US" dirty="0" err="1"/>
              <a:t>Cirkony</a:t>
            </a:r>
            <a:r>
              <a:rPr lang="en-US" dirty="0"/>
              <a:t> , 2022)</a:t>
            </a:r>
          </a:p>
          <a:p>
            <a:r>
              <a:rPr lang="en-GB" spc="-25" dirty="0">
                <a:solidFill>
                  <a:srgbClr val="000000"/>
                </a:solidFill>
                <a:ea typeface="Calibri" panose="020F0502020204030204" pitchFamily="34" charset="0"/>
                <a:cs typeface="Times New Roman" panose="02020603050405020304" pitchFamily="18" charset="0"/>
              </a:rPr>
              <a:t>I</a:t>
            </a:r>
            <a:r>
              <a:rPr lang="en-GB" spc="-25" dirty="0">
                <a:solidFill>
                  <a:srgbClr val="000000"/>
                </a:solidFill>
                <a:effectLst/>
                <a:ea typeface="Calibri" panose="020F0502020204030204" pitchFamily="34" charset="0"/>
                <a:cs typeface="Times New Roman" panose="02020603050405020304" pitchFamily="18" charset="0"/>
              </a:rPr>
              <a:t>nternally groups negotiate which values will predominate</a:t>
            </a:r>
            <a:r>
              <a:rPr lang="en-AU" dirty="0">
                <a:effectLst/>
              </a:rPr>
              <a:t> </a:t>
            </a:r>
          </a:p>
          <a:p>
            <a:pPr lvl="1"/>
            <a:r>
              <a:rPr lang="en-US" dirty="0"/>
              <a:t>Values of dominant culture will  tend to prevail</a:t>
            </a:r>
          </a:p>
          <a:p>
            <a:pPr marL="0" indent="0">
              <a:buNone/>
            </a:pPr>
            <a:endParaRPr lang="en-US" dirty="0"/>
          </a:p>
        </p:txBody>
      </p:sp>
      <p:sp>
        <p:nvSpPr>
          <p:cNvPr id="6" name="TextBox 5">
            <a:extLst>
              <a:ext uri="{FF2B5EF4-FFF2-40B4-BE49-F238E27FC236}">
                <a16:creationId xmlns:a16="http://schemas.microsoft.com/office/drawing/2014/main" id="{DE5F7A4A-B8A4-A5EB-3385-A85D6B264070}"/>
              </a:ext>
            </a:extLst>
          </p:cNvPr>
          <p:cNvSpPr txBox="1"/>
          <p:nvPr/>
        </p:nvSpPr>
        <p:spPr>
          <a:xfrm>
            <a:off x="1158637" y="5846451"/>
            <a:ext cx="5174815" cy="307777"/>
          </a:xfrm>
          <a:prstGeom prst="rect">
            <a:avLst/>
          </a:prstGeom>
          <a:noFill/>
        </p:spPr>
        <p:txBody>
          <a:bodyPr wrap="none" rtlCol="0">
            <a:spAutoFit/>
          </a:bodyPr>
          <a:lstStyle/>
          <a:p>
            <a:r>
              <a:rPr lang="en-GB" sz="1400" spc="-25" dirty="0">
                <a:solidFill>
                  <a:srgbClr val="000000"/>
                </a:solidFill>
                <a:latin typeface="Helvetica" pitchFamily="2" charset="0"/>
                <a:ea typeface="Calibri" panose="020F0502020204030204" pitchFamily="34" charset="0"/>
                <a:cs typeface="Times New Roman" panose="02020603050405020304" pitchFamily="18" charset="0"/>
              </a:rPr>
              <a:t>Ad</a:t>
            </a:r>
            <a:r>
              <a:rPr lang="en-GB" sz="1400" spc="-25" dirty="0">
                <a:solidFill>
                  <a:srgbClr val="000000"/>
                </a:solidFill>
                <a:effectLst/>
                <a:latin typeface="Helvetica" pitchFamily="2" charset="0"/>
                <a:ea typeface="Calibri" panose="020F0502020204030204" pitchFamily="34" charset="0"/>
                <a:cs typeface="Times New Roman" panose="02020603050405020304" pitchFamily="18" charset="0"/>
              </a:rPr>
              <a:t>apted Quinn &amp; </a:t>
            </a:r>
            <a:r>
              <a:rPr lang="en-GB" sz="1400" spc="-25" dirty="0" err="1">
                <a:solidFill>
                  <a:srgbClr val="000000"/>
                </a:solidFill>
                <a:effectLst/>
                <a:latin typeface="Helvetica" pitchFamily="2" charset="0"/>
                <a:ea typeface="Calibri" panose="020F0502020204030204" pitchFamily="34" charset="0"/>
                <a:cs typeface="Times New Roman" panose="02020603050405020304" pitchFamily="18" charset="0"/>
              </a:rPr>
              <a:t>Rohrbaugh</a:t>
            </a:r>
            <a:r>
              <a:rPr lang="en-GB" sz="1400" spc="-25" dirty="0">
                <a:solidFill>
                  <a:srgbClr val="000000"/>
                </a:solidFill>
                <a:effectLst/>
                <a:latin typeface="Helvetica" pitchFamily="2" charset="0"/>
                <a:ea typeface="Calibri" panose="020F0502020204030204" pitchFamily="34" charset="0"/>
                <a:cs typeface="Times New Roman" panose="02020603050405020304" pitchFamily="18" charset="0"/>
              </a:rPr>
              <a:t> (1981) and Smart &amp; St. John (1996)</a:t>
            </a:r>
            <a:endParaRPr lang="en-US" sz="1400" dirty="0"/>
          </a:p>
        </p:txBody>
      </p:sp>
      <p:grpSp>
        <p:nvGrpSpPr>
          <p:cNvPr id="10" name="Group 9">
            <a:extLst>
              <a:ext uri="{FF2B5EF4-FFF2-40B4-BE49-F238E27FC236}">
                <a16:creationId xmlns:a16="http://schemas.microsoft.com/office/drawing/2014/main" id="{7FD5C308-619F-FE36-9FCB-9CAB337EC55A}"/>
              </a:ext>
            </a:extLst>
          </p:cNvPr>
          <p:cNvGrpSpPr/>
          <p:nvPr/>
        </p:nvGrpSpPr>
        <p:grpSpPr>
          <a:xfrm>
            <a:off x="2727815" y="3429000"/>
            <a:ext cx="1345565" cy="1661159"/>
            <a:chOff x="0" y="0"/>
            <a:chExt cx="1345565" cy="1661250"/>
          </a:xfrm>
        </p:grpSpPr>
        <p:grpSp>
          <p:nvGrpSpPr>
            <p:cNvPr id="11" name="Group 10">
              <a:extLst>
                <a:ext uri="{FF2B5EF4-FFF2-40B4-BE49-F238E27FC236}">
                  <a16:creationId xmlns:a16="http://schemas.microsoft.com/office/drawing/2014/main" id="{26FBD7E8-B4B4-A864-D7D2-F63C1B3AE414}"/>
                </a:ext>
              </a:extLst>
            </p:cNvPr>
            <p:cNvGrpSpPr/>
            <p:nvPr/>
          </p:nvGrpSpPr>
          <p:grpSpPr>
            <a:xfrm>
              <a:off x="0" y="0"/>
              <a:ext cx="1345565" cy="694267"/>
              <a:chOff x="0" y="0"/>
              <a:chExt cx="1345565" cy="694267"/>
            </a:xfrm>
          </p:grpSpPr>
          <p:sp>
            <p:nvSpPr>
              <p:cNvPr id="13" name="Oval 12">
                <a:extLst>
                  <a:ext uri="{FF2B5EF4-FFF2-40B4-BE49-F238E27FC236}">
                    <a16:creationId xmlns:a16="http://schemas.microsoft.com/office/drawing/2014/main" id="{C70B1F21-1744-88B1-6DDC-95613CFB0523}"/>
                  </a:ext>
                </a:extLst>
              </p:cNvPr>
              <p:cNvSpPr/>
              <p:nvPr/>
            </p:nvSpPr>
            <p:spPr>
              <a:xfrm>
                <a:off x="0" y="0"/>
                <a:ext cx="1345565" cy="694267"/>
              </a:xfrm>
              <a:prstGeom prst="ellipse">
                <a:avLst/>
              </a:prstGeom>
              <a:solidFill>
                <a:schemeClr val="bg2"/>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Text Box 50">
                <a:extLst>
                  <a:ext uri="{FF2B5EF4-FFF2-40B4-BE49-F238E27FC236}">
                    <a16:creationId xmlns:a16="http://schemas.microsoft.com/office/drawing/2014/main" id="{001C6D1F-4A4C-8578-AEA9-24AABA572AE4}"/>
                  </a:ext>
                </a:extLst>
              </p:cNvPr>
              <p:cNvSpPr txBox="1"/>
              <p:nvPr/>
            </p:nvSpPr>
            <p:spPr>
              <a:xfrm>
                <a:off x="194734" y="237067"/>
                <a:ext cx="988060" cy="271145"/>
              </a:xfrm>
              <a:prstGeom prst="rect">
                <a:avLst/>
              </a:prstGeom>
              <a:noFill/>
              <a:ln w="6350">
                <a:solidFill>
                  <a:schemeClr val="bg1"/>
                </a:solidFill>
              </a:ln>
              <a:effectLst>
                <a:softEdge rad="31750"/>
              </a:effectLst>
            </p:spPr>
            <p:txBody>
              <a:bodyPr rot="0" spcFirstLastPara="0" vert="horz" wrap="none" lIns="91440" tIns="45720" rIns="91440" bIns="45720" numCol="1" spcCol="0" rtlCol="0" fromWordArt="0" anchor="t" anchorCtr="0" forceAA="0" compatLnSpc="1">
                <a:prstTxWarp prst="textNoShape">
                  <a:avLst/>
                </a:prstTxWarp>
                <a:noAutofit/>
              </a:bodyPr>
              <a:lstStyle/>
              <a:p>
                <a:r>
                  <a:rPr lang="en-AU" sz="1200" kern="100" dirty="0">
                    <a:effectLst/>
                    <a:latin typeface="Calibri" panose="020F0502020204030204" pitchFamily="34" charset="0"/>
                    <a:ea typeface="Calibri" panose="020F0502020204030204" pitchFamily="34" charset="0"/>
                    <a:cs typeface="Times New Roman" panose="02020603050405020304" pitchFamily="18" charset="0"/>
                  </a:rPr>
                  <a:t>Effectiveness</a:t>
                </a:r>
              </a:p>
            </p:txBody>
          </p:sp>
        </p:grpSp>
        <p:sp>
          <p:nvSpPr>
            <p:cNvPr id="12" name="Right Arrow 11">
              <a:extLst>
                <a:ext uri="{FF2B5EF4-FFF2-40B4-BE49-F238E27FC236}">
                  <a16:creationId xmlns:a16="http://schemas.microsoft.com/office/drawing/2014/main" id="{099076B2-20E4-5172-8886-8E613C4F23D1}"/>
                </a:ext>
              </a:extLst>
            </p:cNvPr>
            <p:cNvSpPr/>
            <p:nvPr/>
          </p:nvSpPr>
          <p:spPr>
            <a:xfrm rot="2788455">
              <a:off x="479848" y="946574"/>
              <a:ext cx="138363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Tree>
    <p:extLst>
      <p:ext uri="{BB962C8B-B14F-4D97-AF65-F5344CB8AC3E}">
        <p14:creationId xmlns:p14="http://schemas.microsoft.com/office/powerpoint/2010/main" val="265974356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Crop</Template>
  <TotalTime>20947</TotalTime>
  <Words>4377</Words>
  <Application>Microsoft Macintosh PowerPoint</Application>
  <PresentationFormat>Widescreen</PresentationFormat>
  <Paragraphs>323</Paragraphs>
  <Slides>25</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ArialUnicodeMS</vt:lpstr>
      <vt:lpstr>Aptos</vt:lpstr>
      <vt:lpstr>Arial</vt:lpstr>
      <vt:lpstr>Calibri</vt:lpstr>
      <vt:lpstr>Code2000</vt:lpstr>
      <vt:lpstr>Franklin Gothic Book</vt:lpstr>
      <vt:lpstr>Helvetica</vt:lpstr>
      <vt:lpstr>Times New Roman</vt:lpstr>
      <vt:lpstr>Tw Cen MT</vt:lpstr>
      <vt:lpstr>Crop</vt:lpstr>
      <vt:lpstr>Re-thinking the role of the Academic Profession  in the managerial university</vt:lpstr>
      <vt:lpstr>PowerPoint Presentation</vt:lpstr>
      <vt:lpstr>Central concepts used…</vt:lpstr>
      <vt:lpstr>Policy coherence across all levels…</vt:lpstr>
      <vt:lpstr>AUA (2024) re-affirmed the espoused purpose of the HE system</vt:lpstr>
      <vt:lpstr>Duplicity (or bad faith) creates incoherence  in policy</vt:lpstr>
      <vt:lpstr>Neoliberal duplicity (bad faith?) in HE policy  -a recipe for policy incoherence in HE</vt:lpstr>
      <vt:lpstr>Examples of duplicity in HE Policy</vt:lpstr>
      <vt:lpstr>Competing culture/values</vt:lpstr>
      <vt:lpstr>Shifting power</vt:lpstr>
      <vt:lpstr>Dominance of Market Values</vt:lpstr>
      <vt:lpstr>These outcomes are intentional &amp; systemic consequences of  neoliberal  policy (Lyotard,1984) Kenway, 2014)  Implies academics need to organise to present a united counter-narrative</vt:lpstr>
      <vt:lpstr>Time to re-ground the HE sector?</vt:lpstr>
      <vt:lpstr>Australian Universities Review (AUA (2024) – A regrounding?</vt:lpstr>
      <vt:lpstr>OR… A missed opportunity?</vt:lpstr>
      <vt:lpstr>The Academy has been complicit…!</vt:lpstr>
      <vt:lpstr>Faced with a unified and all-pervasive neoliberal narrative academia must finally present a credible counter-narrative that deals with this reality…  </vt:lpstr>
      <vt:lpstr>Four foundational principles  (Kenny et al. 1, in review)</vt:lpstr>
      <vt:lpstr>Enabling principles</vt:lpstr>
      <vt:lpstr>THE PROFESSIONAL ETHICAL FRAMEWORK FOR AUSTRALIAN ACADEMICS: </vt:lpstr>
      <vt:lpstr>What has been chipped away from the academic role to fit the corporate paradigm?</vt:lpstr>
      <vt:lpstr>Research &amp; dissemination plan-  To engage the profession &amp; seek feedback   </vt:lpstr>
      <vt:lpstr>References 1</vt:lpstr>
      <vt:lpstr>References 2</vt:lpstr>
      <vt:lpstr>References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Kenny</dc:creator>
  <cp:lastModifiedBy>John Kenny</cp:lastModifiedBy>
  <cp:revision>62</cp:revision>
  <dcterms:created xsi:type="dcterms:W3CDTF">2024-06-12T14:24:26Z</dcterms:created>
  <dcterms:modified xsi:type="dcterms:W3CDTF">2024-06-27T03:31:44Z</dcterms:modified>
</cp:coreProperties>
</file>